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4"/>
  </p:sldMasterIdLst>
  <p:notesMasterIdLst>
    <p:notesMasterId r:id="rId60"/>
  </p:notesMasterIdLst>
  <p:handoutMasterIdLst>
    <p:handoutMasterId r:id="rId61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310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617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618" r:id="rId53"/>
    <p:sldId id="303" r:id="rId54"/>
    <p:sldId id="307" r:id="rId55"/>
    <p:sldId id="615" r:id="rId56"/>
    <p:sldId id="616" r:id="rId57"/>
    <p:sldId id="309" r:id="rId58"/>
    <p:sldId id="308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0FC656C4-D212-4692-99E1-1EA2A88520DB}">
          <p14:sldIdLst>
            <p14:sldId id="256"/>
            <p14:sldId id="257"/>
            <p14:sldId id="258"/>
          </p14:sldIdLst>
        </p14:section>
        <p14:section name="Http Basics" id="{33467188-28C0-447F-8B1F-DB02297E52E2}">
          <p14:sldIdLst>
            <p14:sldId id="259"/>
            <p14:sldId id="260"/>
            <p14:sldId id="261"/>
            <p14:sldId id="262"/>
          </p14:sldIdLst>
        </p14:section>
        <p14:section name="URL" id="{8DF5E0B9-81EC-4043-A644-B68F2681D9E1}">
          <p14:sldIdLst>
            <p14:sldId id="263"/>
            <p14:sldId id="264"/>
            <p14:sldId id="265"/>
            <p14:sldId id="266"/>
          </p14:sldIdLst>
        </p14:section>
        <p14:section name="Http Request" id="{1E1EACCE-28B7-498A-9D6E-6187933DD968}">
          <p14:sldIdLst>
            <p14:sldId id="267"/>
            <p14:sldId id="268"/>
            <p14:sldId id="269"/>
            <p14:sldId id="270"/>
          </p14:sldIdLst>
        </p14:section>
        <p14:section name="Http Response" id="{48307F43-3F21-4D9D-B2D4-1E6D9EF2ABF2}">
          <p14:sldIdLst>
            <p14:sldId id="271"/>
            <p14:sldId id="272"/>
            <p14:sldId id="273"/>
            <p14:sldId id="274"/>
            <p14:sldId id="275"/>
            <p14:sldId id="276"/>
            <p14:sldId id="277"/>
          </p14:sldIdLst>
        </p14:section>
        <p14:section name="MIME and Media Types" id="{3B190DEC-C785-451E-B386-597D6B86E72B}">
          <p14:sldIdLst>
            <p14:sldId id="278"/>
            <p14:sldId id="279"/>
            <p14:sldId id="280"/>
          </p14:sldIdLst>
        </p14:section>
        <p14:section name="HTTP Tools" id="{6EDF6731-8B71-4100-9F9E-508A3843EE5D}">
          <p14:sldIdLst>
            <p14:sldId id="281"/>
            <p14:sldId id="282"/>
            <p14:sldId id="283"/>
            <p14:sldId id="310"/>
            <p14:sldId id="284"/>
          </p14:sldIdLst>
        </p14:section>
        <p14:section name="Web Server" id="{7C04F191-226F-40CF-913B-6C541727E44F}">
          <p14:sldIdLst>
            <p14:sldId id="285"/>
            <p14:sldId id="286"/>
            <p14:sldId id="287"/>
            <p14:sldId id="288"/>
            <p14:sldId id="289"/>
            <p14:sldId id="290"/>
            <p14:sldId id="617"/>
          </p14:sldIdLst>
        </p14:section>
        <p14:section name="HTML Forms" id="{E10BE899-71A2-4234-B364-604C1898986F}">
          <p14:sldIdLst>
            <p14:sldId id="292"/>
            <p14:sldId id="293"/>
            <p14:sldId id="294"/>
            <p14:sldId id="295"/>
            <p14:sldId id="296"/>
          </p14:sldIdLst>
        </p14:section>
        <p14:section name="HTTP/2" id="{732800D9-7CC4-41BB-8A7E-B33886B11FF7}">
          <p14:sldIdLst>
            <p14:sldId id="297"/>
            <p14:sldId id="298"/>
            <p14:sldId id="299"/>
            <p14:sldId id="300"/>
            <p14:sldId id="301"/>
            <p14:sldId id="302"/>
            <p14:sldId id="618"/>
          </p14:sldIdLst>
        </p14:section>
        <p14:section name="Conclusion" id="{02FEBF40-D2C1-451F-9D9A-A868D34C96A5}">
          <p14:sldIdLst>
            <p14:sldId id="303"/>
            <p14:sldId id="307"/>
            <p14:sldId id="615"/>
            <p14:sldId id="616"/>
            <p14:sldId id="309"/>
            <p14:sldId id="30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F2A40D"/>
    <a:srgbClr val="DBBD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C232DE-2511-49A3-B33B-FD78A94CD8E3}" v="22" dt="2019-12-04T16:40:36.347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 autoAdjust="0"/>
    <p:restoredTop sz="95214" autoAdjust="0"/>
  </p:normalViewPr>
  <p:slideViewPr>
    <p:cSldViewPr showGuides="1">
      <p:cViewPr varScale="1">
        <p:scale>
          <a:sx n="48" d="100"/>
          <a:sy n="48" d="100"/>
        </p:scale>
        <p:origin x="53" y="830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2" d="100"/>
          <a:sy n="62" d="100"/>
        </p:scale>
        <p:origin x="3154" y="72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microsoft.com/office/2015/10/relationships/revisionInfo" Target="revisionInfo.xml"/><Relationship Id="rId5" Type="http://schemas.openxmlformats.org/officeDocument/2006/relationships/slide" Target="slides/slide1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13.5.2022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47000"/>
            <a:ext cx="6443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47000"/>
            <a:ext cx="412413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g>
</file>

<file path=ppt/media/image65.png>
</file>

<file path=ppt/media/image66.png>
</file>

<file path=ppt/media/image67.png>
</file>

<file path=ppt/media/image68.jp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jpeg>
</file>

<file path=ppt/media/image76.png>
</file>

<file path=ppt/media/image77.png>
</file>

<file path=ppt/media/image78.jpeg>
</file>

<file path=ppt/media/image79.png>
</file>

<file path=ppt/media/image8.png>
</file>

<file path=ppt/media/image80.jpe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HTTP </a:t>
            </a:r>
            <a:r>
              <a:rPr lang="en-US" dirty="0"/>
              <a:t>== Hyper Text Transfer Protocol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Client-server protocol </a:t>
            </a:r>
            <a:r>
              <a:rPr lang="en-US" dirty="0"/>
              <a:t>for transferring Web resources (HTML files, images, styles, scripts, data, etc.)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widespread</a:t>
            </a:r>
            <a:r>
              <a:rPr lang="en-US" dirty="0"/>
              <a:t> protocol for Internet communication today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Request-response </a:t>
            </a:r>
            <a:r>
              <a:rPr lang="en-US" dirty="0"/>
              <a:t>model (client requests, server answers)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Text-based format (human readable)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Relies on unique resource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URLs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Provides resource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metadata</a:t>
            </a:r>
            <a:r>
              <a:rPr lang="en-US" dirty="0"/>
              <a:t> (e.g. encoding)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Stateless</a:t>
            </a:r>
            <a:r>
              <a:rPr lang="en-US" dirty="0"/>
              <a:t> (cookies and Web storages can overcome this)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192954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93964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282964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723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316587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171907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1C0779-821B-433B-AB3A-0953EE966C7E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658938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729041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hyperlink" Target="https://about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11" Type="http://schemas.openxmlformats.org/officeDocument/2006/relationships/image" Target="../media/image4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6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18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u="sng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https://about.softuni.bg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 dirty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endParaRPr lang="en-US" noProof="1"/>
          </a:p>
          <a:p>
            <a:r>
              <a:rPr lang="en-US" sz="3000" noProof="0" dirty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 dirty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 dirty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Trainings @ Software University (SoftUni)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7"/>
          <p:cNvSpPr txBox="1">
            <a:spLocks noGrp="1"/>
          </p:cNvSpPr>
          <p:nvPr>
            <p:ph type="sldNum" idx="12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57"/>
          <p:cNvSpPr txBox="1">
            <a:spLocks noGrp="1"/>
          </p:cNvSpPr>
          <p:nvPr>
            <p:ph type="body" idx="1"/>
          </p:nvPr>
        </p:nvSpPr>
        <p:spPr>
          <a:xfrm>
            <a:off x="190402" y="1196125"/>
            <a:ext cx="11818096" cy="5528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rmAutofit/>
          </a:bodyPr>
          <a:lstStyle>
            <a:lvl1pPr marL="457200" lvl="0" indent="-444372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398"/>
              <a:buChar char="▪"/>
              <a:defRPr/>
            </a:lvl1pPr>
            <a:lvl2pPr marL="914400" lvl="1" indent="-431672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198"/>
              <a:buChar char="▪"/>
              <a:defRPr/>
            </a:lvl2pPr>
            <a:lvl3pPr marL="1371600" lvl="2" indent="-418972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98"/>
              <a:buChar char="▪"/>
              <a:defRPr/>
            </a:lvl3pPr>
            <a:lvl4pPr marL="1828800" lvl="3" indent="-406272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798"/>
              <a:buChar char="▪"/>
              <a:defRPr/>
            </a:lvl4pPr>
            <a:lvl5pPr marL="2286000" lvl="4" indent="-393573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598"/>
              <a:buChar char="▪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57"/>
          <p:cNvSpPr/>
          <p:nvPr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" name="Google Shape;29;p57" descr="Software University logo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067957" y="253936"/>
            <a:ext cx="1915704" cy="559235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7"/>
          <p:cNvSpPr txBox="1">
            <a:spLocks noGrp="1"/>
          </p:cNvSpPr>
          <p:nvPr>
            <p:ph type="title"/>
          </p:nvPr>
        </p:nvSpPr>
        <p:spPr>
          <a:xfrm>
            <a:off x="190406" y="100750"/>
            <a:ext cx="9715594" cy="88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98"/>
              <a:buFont typeface="Calibri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59476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CDBCC2-1C96-44BC-B992-7B0C49C34904}"/>
              </a:ext>
            </a:extLst>
          </p:cNvPr>
          <p:cNvGrpSpPr/>
          <p:nvPr userDrawn="1"/>
        </p:nvGrpSpPr>
        <p:grpSpPr>
          <a:xfrm>
            <a:off x="185076" y="1868177"/>
            <a:ext cx="1937508" cy="3070349"/>
            <a:chOff x="3928039" y="1792355"/>
            <a:chExt cx="1830304" cy="29004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D71B3A8-4D39-42CF-9255-81EA3A622DD6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98059F9-1874-426D-8AF7-A12C21F37DD9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A3A1E077-DBDF-48F0-A924-604984B940A2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798B1F51-1FA4-4199-81C7-62356C936CC9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id="{40A224C8-1233-40F7-96AB-BFF79AF6CDCB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9" name="Arc 28">
                <a:extLst>
                  <a:ext uri="{FF2B5EF4-FFF2-40B4-BE49-F238E27FC236}">
                    <a16:creationId xmlns:a16="http://schemas.microsoft.com/office/drawing/2014/main" id="{B57C7CCC-E218-4321-8C7B-3F0C5753C7A1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AF309CA-A56C-4ABC-B293-420F4EB1A9B4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07955808-2AC7-44EB-8B6D-82B974E53A3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C6420D7-AEAB-45EF-8D46-11EB06E4AF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6C7FABC-6773-44F6-990B-3EB082BE9B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FAD48E1-DC45-4B3D-9CE5-613250708496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01FD1D1-046F-457B-AB63-2702CE3E90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95660C3-C72C-43EE-9C4A-170F85E5BE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74EE503-8FC0-42A6-8860-CA4EE4227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4189FDA-9FE8-490B-8A70-2E941811021F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DA3EFCD-0DF8-419D-8533-D781521E59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C3CC6A5A-182E-4A09-9C04-EB191881D7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40C8953-0555-48CC-8255-78F17E053E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9B538CA-8CCB-43FB-B5E5-5FC04EBC1F54}"/>
              </a:ext>
            </a:extLst>
          </p:cNvPr>
          <p:cNvCxnSpPr>
            <a:cxnSpLocks/>
            <a:stCxn id="26" idx="2"/>
          </p:cNvCxnSpPr>
          <p:nvPr userDrawn="1"/>
        </p:nvCxnSpPr>
        <p:spPr>
          <a:xfrm flipH="1">
            <a:off x="673735" y="4203953"/>
            <a:ext cx="955204" cy="0"/>
          </a:xfrm>
          <a:prstGeom prst="line">
            <a:avLst/>
          </a:prstGeom>
          <a:solidFill>
            <a:srgbClr val="464646"/>
          </a:solidFill>
          <a:ln w="38100">
            <a:solidFill>
              <a:srgbClr val="46464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54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CF60135-47AA-48F0-96BA-0E795668ABDB}"/>
              </a:ext>
            </a:extLst>
          </p:cNvPr>
          <p:cNvGrpSpPr/>
          <p:nvPr userDrawn="1"/>
        </p:nvGrpSpPr>
        <p:grpSpPr>
          <a:xfrm>
            <a:off x="392806" y="3429000"/>
            <a:ext cx="1522048" cy="2411973"/>
            <a:chOff x="3928039" y="1792355"/>
            <a:chExt cx="1830304" cy="290046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2823380E-3936-41AF-BDF7-DA54D75BBF6B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52B047D9-D8DD-45C7-9BC8-6D4F682F5182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8" name="Rectangle 5">
                <a:extLst>
                  <a:ext uri="{FF2B5EF4-FFF2-40B4-BE49-F238E27FC236}">
                    <a16:creationId xmlns:a16="http://schemas.microsoft.com/office/drawing/2014/main" id="{4D84FE51-BD8E-47EA-9463-CE02FEA31766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9" name="Rectangle 5">
                <a:extLst>
                  <a:ext uri="{FF2B5EF4-FFF2-40B4-BE49-F238E27FC236}">
                    <a16:creationId xmlns:a16="http://schemas.microsoft.com/office/drawing/2014/main" id="{F5C8F037-C197-4219-AC87-3A81763512BC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786EE401-CF8E-439B-94A0-EE6F3A7D5798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1" name="Arc 50">
                <a:extLst>
                  <a:ext uri="{FF2B5EF4-FFF2-40B4-BE49-F238E27FC236}">
                    <a16:creationId xmlns:a16="http://schemas.microsoft.com/office/drawing/2014/main" id="{8D9ACD38-B3EB-4A63-9730-CBF0501BF235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64EE493E-A353-4C75-A3B9-D48ABA2C57CC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18408B9-204E-42E3-9E79-33E047E869B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AB66D97-DF6F-4CD2-AF13-42B5C852F6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2AFBA69-C196-4703-8AAB-5F72A8EDCE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AFC66C1-0C1C-4332-9C4E-782574C896B8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72CA8AD-EAF6-40BE-9DDE-ECDB4A980C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57DD3EC7-1A13-4AFE-BD6F-DA12C281FA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46151FA-19E9-4E84-A082-EDAC6F76EA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3423EEF0-5B70-4091-B2DA-0740D2609643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9A8AAA7-98E7-4224-B027-830FFCC285A3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2129EC38-471E-4685-973E-BA7A7F567C4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678142BE-84C9-4834-B6CC-6623E40166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4248838-4E67-439E-AE0A-0043D2CB04D6}"/>
              </a:ext>
            </a:extLst>
          </p:cNvPr>
          <p:cNvGrpSpPr/>
          <p:nvPr userDrawn="1"/>
        </p:nvGrpSpPr>
        <p:grpSpPr>
          <a:xfrm>
            <a:off x="108596" y="5591709"/>
            <a:ext cx="641749" cy="1016973"/>
            <a:chOff x="3928039" y="1792355"/>
            <a:chExt cx="1830304" cy="290046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10CFD6A-2427-49D5-846A-5F93601D4184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17B1AE5-5C36-4839-BA1F-B404EA44E701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3" name="Rectangle 5">
                <a:extLst>
                  <a:ext uri="{FF2B5EF4-FFF2-40B4-BE49-F238E27FC236}">
                    <a16:creationId xmlns:a16="http://schemas.microsoft.com/office/drawing/2014/main" id="{FB963D79-BB49-4A1D-BA66-EA0670C79BAE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4" name="Rectangle 5">
                <a:extLst>
                  <a:ext uri="{FF2B5EF4-FFF2-40B4-BE49-F238E27FC236}">
                    <a16:creationId xmlns:a16="http://schemas.microsoft.com/office/drawing/2014/main" id="{6D7746D8-B913-493B-AAE9-25BC6893D40E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5" name="Arc 44">
                <a:extLst>
                  <a:ext uri="{FF2B5EF4-FFF2-40B4-BE49-F238E27FC236}">
                    <a16:creationId xmlns:a16="http://schemas.microsoft.com/office/drawing/2014/main" id="{29031C02-E965-417B-8799-96061B14F30D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6" name="Arc 45">
                <a:extLst>
                  <a:ext uri="{FF2B5EF4-FFF2-40B4-BE49-F238E27FC236}">
                    <a16:creationId xmlns:a16="http://schemas.microsoft.com/office/drawing/2014/main" id="{26BFD8A6-BC99-4B16-BA10-08A9E5C681C0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B310277F-A78E-4FB9-9EA9-88BE4F1D585B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A92CF92B-C212-4542-83AE-A0058B5BB5EA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63B4374-5C0D-461F-B3BD-78D99614D36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BC6FDE7-AEA1-4230-8433-4C088A0FF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4D1021D-07C7-4331-8FF6-36980A30978B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13B7FE99-95CF-45D5-966B-87A979B934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71BBA69B-19FF-4ADB-A739-AD8136A5F0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FD1D86B-562B-40B2-8E46-34233EFEE7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388C17BD-16A1-43C5-BFFA-2FF9174719E1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B3B910E-ACFC-4F28-8E28-F02E1588B8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57772B6-06C0-4F54-AA94-D3F92DA4716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3370C1F-7876-4278-AB20-78F6CAA385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Code Box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234" y="1931154"/>
            <a:ext cx="10949531" cy="13628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 latinLnBrk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1" name="Slide Body Text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561124"/>
          </a:xfrm>
        </p:spPr>
        <p:txBody>
          <a:bodyPr/>
          <a:lstStyle>
            <a:lvl1pPr marL="0" indent="0" latinLnBrk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US" noProof="0"/>
              <a:t>Sample source code:</a:t>
            </a:r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9" r:id="rId2"/>
    <p:sldLayoutId id="2147483681" r:id="rId3"/>
    <p:sldLayoutId id="2147483691" r:id="rId4"/>
    <p:sldLayoutId id="2147483680" r:id="rId5"/>
    <p:sldLayoutId id="2147483688" r:id="rId6"/>
    <p:sldLayoutId id="2147483684" r:id="rId7"/>
    <p:sldLayoutId id="2147483683" r:id="rId8"/>
    <p:sldLayoutId id="2147483685" r:id="rId9"/>
    <p:sldLayoutId id="2147483686" r:id="rId10"/>
    <p:sldLayoutId id="2147483687" r:id="rId11"/>
    <p:sldLayoutId id="2147483692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hyperlink" Target="https://softuni.bg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ipedia.org/wiki/MIME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chrome.com/devtools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hyperlink" Target="https://addons.mozilla.org/bg/firefox/addon/firebug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ddons.mozilla.org/bg/firefox/addon/restclient/" TargetMode="External"/><Relationship Id="rId7" Type="http://schemas.openxmlformats.org/officeDocument/2006/relationships/hyperlink" Target="https://insomnia.rest/" TargetMode="External"/><Relationship Id="rId2" Type="http://schemas.openxmlformats.org/officeDocument/2006/relationships/hyperlink" Target="https://www.postman.com/downloads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www.postman.com/downloads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insomnia.rest/" TargetMode="External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10" Type="http://schemas.openxmlformats.org/officeDocument/2006/relationships/image" Target="../media/image48.png"/><Relationship Id="rId4" Type="http://schemas.openxmlformats.org/officeDocument/2006/relationships/image" Target="../media/image46.png"/><Relationship Id="rId9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https://pokerstarscareers.com/" TargetMode="External"/><Relationship Id="rId13" Type="http://schemas.openxmlformats.org/officeDocument/2006/relationships/image" Target="../media/image77.png"/><Relationship Id="rId18" Type="http://schemas.openxmlformats.org/officeDocument/2006/relationships/hyperlink" Target="https://smartit.bg/" TargetMode="External"/><Relationship Id="rId3" Type="http://schemas.openxmlformats.org/officeDocument/2006/relationships/image" Target="../media/image72.png"/><Relationship Id="rId21" Type="http://schemas.openxmlformats.org/officeDocument/2006/relationships/image" Target="../media/image81.png"/><Relationship Id="rId7" Type="http://schemas.openxmlformats.org/officeDocument/2006/relationships/image" Target="../media/image74.png"/><Relationship Id="rId12" Type="http://schemas.openxmlformats.org/officeDocument/2006/relationships/hyperlink" Target="https://indeavr.com/" TargetMode="External"/><Relationship Id="rId17" Type="http://schemas.openxmlformats.org/officeDocument/2006/relationships/image" Target="../media/image79.png"/><Relationship Id="rId25" Type="http://schemas.openxmlformats.org/officeDocument/2006/relationships/image" Target="../media/image83.png"/><Relationship Id="rId2" Type="http://schemas.openxmlformats.org/officeDocument/2006/relationships/hyperlink" Target="https://www.postbank.bg/" TargetMode="External"/><Relationship Id="rId16" Type="http://schemas.openxmlformats.org/officeDocument/2006/relationships/hyperlink" Target="https://www.superhosting.bg/" TargetMode="External"/><Relationship Id="rId20" Type="http://schemas.openxmlformats.org/officeDocument/2006/relationships/hyperlink" Target="https://www.softwaregroup.com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bg.it.schwarz/schwarz-it-bulgaria" TargetMode="External"/><Relationship Id="rId11" Type="http://schemas.openxmlformats.org/officeDocument/2006/relationships/image" Target="../media/image76.png"/><Relationship Id="rId24" Type="http://schemas.openxmlformats.org/officeDocument/2006/relationships/hyperlink" Target="https://createx.bg/" TargetMode="External"/><Relationship Id="rId5" Type="http://schemas.openxmlformats.org/officeDocument/2006/relationships/image" Target="../media/image73.png"/><Relationship Id="rId15" Type="http://schemas.openxmlformats.org/officeDocument/2006/relationships/image" Target="../media/image78.jpeg"/><Relationship Id="rId23" Type="http://schemas.openxmlformats.org/officeDocument/2006/relationships/image" Target="../media/image82.png"/><Relationship Id="rId10" Type="http://schemas.openxmlformats.org/officeDocument/2006/relationships/hyperlink" Target="https://de.draftkings.com/" TargetMode="External"/><Relationship Id="rId19" Type="http://schemas.openxmlformats.org/officeDocument/2006/relationships/image" Target="../media/image80.jpeg"/><Relationship Id="rId4" Type="http://schemas.openxmlformats.org/officeDocument/2006/relationships/hyperlink" Target="https://www.coca-colahellenic.com/" TargetMode="External"/><Relationship Id="rId9" Type="http://schemas.openxmlformats.org/officeDocument/2006/relationships/image" Target="../media/image75.jpeg"/><Relationship Id="rId14" Type="http://schemas.openxmlformats.org/officeDocument/2006/relationships/hyperlink" Target="https://www.pharvision.ai/" TargetMode="External"/><Relationship Id="rId22" Type="http://schemas.openxmlformats.org/officeDocument/2006/relationships/hyperlink" Target="https://taulia.com/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7" Type="http://schemas.openxmlformats.org/officeDocument/2006/relationships/hyperlink" Target="https://forum.softuni.b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s://softuni.foundation/" TargetMode="External"/><Relationship Id="rId4" Type="http://schemas.openxmlformats.org/officeDocument/2006/relationships/hyperlink" Target="https://about.softuni.bg/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softuni.b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6.png"/><Relationship Id="rId4" Type="http://schemas.openxmlformats.org/officeDocument/2006/relationships/hyperlink" Target="https://softuni.bg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53C3A5D9-6555-422A-8B58-FF64484C2B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Handling Requests, ​</a:t>
            </a:r>
            <a:br>
              <a:rPr lang="en-US" dirty="0"/>
            </a:br>
            <a:r>
              <a:rPr lang="en-US" dirty="0"/>
              <a:t>Constructing Responses, HTTP/2</a:t>
            </a:r>
            <a:endParaRPr lang="bg-BG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7915F5-7707-4FF7-A695-485AFE5BA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Protocol</a:t>
            </a:r>
            <a:r>
              <a:rPr lang="en-US" b="0" dirty="0"/>
              <a:t>​</a:t>
            </a:r>
            <a:endParaRPr lang="bg-BG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E132577-CFE1-4F8B-BD68-07B9D9065A3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  <a:endParaRPr lang="bg-BG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E0D1E57-C427-434E-B66A-34ED70C1AD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https://softuni.bg</a:t>
            </a:r>
            <a:endParaRPr lang="bg-BG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6044C1C-0C80-4130-87C9-34EB2DF1765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SoftUni Team</a:t>
            </a:r>
            <a:endParaRPr lang="bg-BG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E5B31C1-521A-4178-AFC5-4D38A279DE4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082" y="5336486"/>
            <a:ext cx="2980696" cy="460181"/>
          </a:xfrm>
        </p:spPr>
        <p:txBody>
          <a:bodyPr/>
          <a:lstStyle/>
          <a:p>
            <a:r>
              <a:rPr lang="en-US" dirty="0"/>
              <a:t>Technical Trainers</a:t>
            </a:r>
            <a:endParaRPr lang="bg-BG" dirty="0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0" t="30323" r="10832" b="24193"/>
          <a:stretch/>
        </p:blipFill>
        <p:spPr bwMode="auto">
          <a:xfrm>
            <a:off x="553082" y="2968274"/>
            <a:ext cx="3607918" cy="1315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755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192001" y="1151122"/>
            <a:ext cx="11804822" cy="5570355"/>
          </a:xfrm>
          <a:prstGeom prst="rect">
            <a:avLst/>
          </a:prstGeom>
        </p:spPr>
        <p:txBody>
          <a:bodyPr/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URLs are encoded according RFC </a:t>
            </a:r>
            <a:r>
              <a:rPr lang="en-US" dirty="0">
                <a:cs typeface="Consolas" pitchFamily="49" charset="0"/>
              </a:rPr>
              <a:t>1738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Safe URL characters: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[0-9a-zA-Z]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$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-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_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.</a:t>
            </a:r>
            <a:r>
              <a:rPr lang="en-US" dirty="0"/>
              <a:t> ,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+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*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'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(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)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,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!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All other characters are escaped by: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Space is encoded as "</a:t>
            </a:r>
            <a:r>
              <a:rPr lang="en-US" b="1" dirty="0">
                <a:solidFill>
                  <a:schemeClr val="bg1"/>
                </a:solidFill>
                <a:cs typeface="Consolas" pitchFamily="49" charset="0"/>
              </a:rPr>
              <a:t>+</a:t>
            </a:r>
            <a:r>
              <a:rPr lang="en-US" dirty="0"/>
              <a:t>" or "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%20</a:t>
            </a:r>
            <a:r>
              <a:rPr lang="en-US" dirty="0"/>
              <a:t>"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URL-encoded string:</a:t>
            </a:r>
            <a:endParaRPr lang="bg-BG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URL Encoding</a:t>
            </a:r>
            <a:endParaRPr lang="bg-BG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498020" y="3352800"/>
            <a:ext cx="8388804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%[character hex code]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98020" y="5929086"/>
            <a:ext cx="8382000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anose="020B0609020204030204" pitchFamily="49" charset="0"/>
                <a:cs typeface="Consolas" pitchFamily="49" charset="0"/>
              </a:rPr>
              <a:t>%D0%9D%D0%B0%D0%BA%D0%BE%D0%B2-%E7%88%B1-SoftUni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498020" y="4660472"/>
            <a:ext cx="8388804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noProof="1">
                <a:latin typeface="Consolas" pitchFamily="49" charset="0"/>
                <a:cs typeface="Consolas" pitchFamily="49" charset="0"/>
              </a:rPr>
              <a:t>Наков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-</a:t>
            </a:r>
            <a:r>
              <a:rPr lang="ja-JP" altLang="en-US" sz="2400" b="1" noProof="1">
                <a:latin typeface="Consolas" pitchFamily="49" charset="0"/>
                <a:cs typeface="Consolas" pitchFamily="49" charset="0"/>
              </a:rPr>
              <a:t>爱</a:t>
            </a:r>
            <a:r>
              <a:rPr lang="en-US" altLang="ja-JP" sz="2400" b="1" noProof="1">
                <a:latin typeface="Consolas" pitchFamily="49" charset="0"/>
                <a:cs typeface="Consolas" pitchFamily="49" charset="0"/>
              </a:rPr>
              <a:t>-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SoftUni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1402930"/>
              </p:ext>
            </p:extLst>
          </p:nvPr>
        </p:nvGraphicFramePr>
        <p:xfrm>
          <a:off x="9573843" y="2868024"/>
          <a:ext cx="2241741" cy="3596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343">
                  <a:extLst>
                    <a:ext uri="{9D8B030D-6E8A-4147-A177-3AD203B41FA5}">
                      <a16:colId xmlns:a16="http://schemas.microsoft.com/office/drawing/2014/main" val="2361128567"/>
                    </a:ext>
                  </a:extLst>
                </a:gridCol>
                <a:gridCol w="1406398">
                  <a:extLst>
                    <a:ext uri="{9D8B030D-6E8A-4147-A177-3AD203B41FA5}">
                      <a16:colId xmlns:a16="http://schemas.microsoft.com/office/drawing/2014/main" val="3366633520"/>
                    </a:ext>
                  </a:extLst>
                </a:gridCol>
              </a:tblGrid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effectLst/>
                        </a:rPr>
                        <a:t>Char</a:t>
                      </a:r>
                    </a:p>
                  </a:txBody>
                  <a:tcPr anchor="ctr"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effectLst/>
                        </a:rPr>
                        <a:t>URL</a:t>
                      </a:r>
                    </a:p>
                    <a:p>
                      <a:pPr algn="ctr"/>
                      <a:r>
                        <a:rPr lang="en-GB" sz="2400" dirty="0">
                          <a:effectLst/>
                        </a:rPr>
                        <a:t>Encoding</a:t>
                      </a:r>
                    </a:p>
                  </a:txBody>
                  <a:tcPr anchor="ctr">
                    <a:solidFill>
                      <a:schemeClr val="accent6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450857"/>
                  </a:ext>
                </a:extLst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space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%20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2535929"/>
                  </a:ext>
                </a:extLst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bg-BG" sz="2000" dirty="0"/>
                        <a:t>щ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%D1%89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0283082"/>
                  </a:ext>
                </a:extLst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%22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122938"/>
                  </a:ext>
                </a:extLst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%23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218667"/>
                  </a:ext>
                </a:extLst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%24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690038"/>
                  </a:ext>
                </a:extLst>
              </a:tr>
              <a:tr h="33236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%25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933580"/>
                  </a:ext>
                </a:extLst>
              </a:tr>
              <a:tr h="137108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%26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3905940"/>
                  </a:ext>
                </a:extLst>
              </a:tr>
            </a:tbl>
          </a:graphicData>
        </a:graphic>
      </p:graphicFrame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7103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8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192001" y="1151122"/>
            <a:ext cx="11804822" cy="5570355"/>
          </a:xfrm>
          <a:prstGeom prst="rect">
            <a:avLst/>
          </a:prstGeom>
        </p:spPr>
        <p:txBody>
          <a:bodyPr/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Some valid URLs: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Some invalid URLs: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Valid and Invalid URLs – Examples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15420" y="1979272"/>
            <a:ext cx="10790781" cy="7648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http://www.google.bg/search?sourceid=navclient&amp;ie=UTF-8&amp;rlz=1T4GGLL_enBG369BG369&amp;q=http+get+vs+post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15420" y="3046072"/>
            <a:ext cx="10790781" cy="7648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http://bg.wikipedia.org/wiki/%D0%A1%D0%BE%D1%84%D1%82%D1%83%D0%B5%D1%80%D0%BD%D0%B0_%D0%B0%D0%BA%D0%B0%D0%B4%D0%B5%D0%BC%D0%B8%D1%8F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15420" y="4833630"/>
            <a:ext cx="10790781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http://www.google.bg/search?&amp;q=C# .NET 4.0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15420" y="5715000"/>
            <a:ext cx="10790781" cy="4431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http://www.google.bg/search?&amp;q=</a:t>
            </a:r>
            <a:r>
              <a:rPr lang="bg-BG" sz="2400" b="1" noProof="1">
                <a:latin typeface="Consolas" pitchFamily="49" charset="0"/>
                <a:cs typeface="Consolas" pitchFamily="49" charset="0"/>
              </a:rPr>
              <a:t>бира</a:t>
            </a:r>
            <a:endParaRPr lang="en-US" sz="2400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705600" y="3887002"/>
            <a:ext cx="3200400" cy="870522"/>
          </a:xfrm>
          <a:prstGeom prst="wedgeRoundRectCallout">
            <a:avLst>
              <a:gd name="adj1" fmla="val -83405"/>
              <a:gd name="adj2" fmla="val 59530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Should be:</a:t>
            </a:r>
            <a:br>
              <a:rPr lang="en-US" sz="2400" b="1" noProof="1">
                <a:solidFill>
                  <a:srgbClr val="F7FFE7"/>
                </a:solidFill>
                <a:cs typeface="Consolas" pitchFamily="49" charset="0"/>
              </a:rPr>
            </a:b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?q=C%23+.NET+4.0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7417666" y="5473080"/>
            <a:ext cx="3478935" cy="1065607"/>
          </a:xfrm>
          <a:prstGeom prst="wedgeRoundRectCallout">
            <a:avLst>
              <a:gd name="adj1" fmla="val -64951"/>
              <a:gd name="adj2" fmla="val -5472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Should be: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?q=%D0%B1 %D0%B8%D1%80%D0%B0</a:t>
            </a: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991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&amp;Rcy;&amp;iecy;&amp;zcy;&amp;ucy;&amp;lcy;&amp;tcy;&amp;acy;&amp;tcy; &amp;scy; &amp;icy;&amp;zcy;&amp;ocy;&amp;bcy;&amp;rcy;&amp;acy;&amp;zhcy;&amp;iecy;&amp;ncy;&amp;icy;&amp;iecy; &amp;zcy;&amp;acy; request pn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4478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лавие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/>
              <a:t>HTTP Request​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/>
              <a:t>What is a HTTP Request?</a:t>
            </a:r>
          </a:p>
        </p:txBody>
      </p:sp>
    </p:spTree>
    <p:extLst>
      <p:ext uri="{BB962C8B-B14F-4D97-AF65-F5344CB8AC3E}">
        <p14:creationId xmlns:p14="http://schemas.microsoft.com/office/powerpoint/2010/main" val="137034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8A6514-6AEA-4219-AD1F-4209A2F54F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3500" dirty="0"/>
              <a:t>Request message sent by a client consists of:</a:t>
            </a:r>
          </a:p>
          <a:p>
            <a:pPr marL="1066419" lvl="1" indent="-45720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dirty="0"/>
              <a:t>HTTP </a:t>
            </a:r>
            <a:r>
              <a:rPr lang="en-US" b="1" dirty="0">
                <a:solidFill>
                  <a:schemeClr val="bg1"/>
                </a:solidFill>
              </a:rPr>
              <a:t>request line</a:t>
            </a:r>
          </a:p>
          <a:p>
            <a:pPr lvl="2">
              <a:lnSpc>
                <a:spcPct val="125000"/>
              </a:lnSpc>
            </a:pPr>
            <a:r>
              <a:rPr lang="en-US" dirty="0"/>
              <a:t>Request method (</a:t>
            </a:r>
            <a:r>
              <a:rPr lang="en-US" b="1" dirty="0">
                <a:solidFill>
                  <a:schemeClr val="bg1"/>
                </a:solidFill>
              </a:rPr>
              <a:t>GET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/ </a:t>
            </a:r>
            <a:r>
              <a:rPr lang="en-US" b="1" dirty="0">
                <a:solidFill>
                  <a:schemeClr val="bg1"/>
                </a:solidFill>
              </a:rPr>
              <a:t>POST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/ </a:t>
            </a:r>
            <a:r>
              <a:rPr lang="en-US" b="1" dirty="0">
                <a:solidFill>
                  <a:schemeClr val="bg1"/>
                </a:solidFill>
              </a:rPr>
              <a:t>PUT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/ </a:t>
            </a:r>
            <a:r>
              <a:rPr lang="en-US" b="1" dirty="0">
                <a:solidFill>
                  <a:schemeClr val="bg1"/>
                </a:solidFill>
              </a:rPr>
              <a:t>DELETE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…</a:t>
            </a:r>
            <a:r>
              <a:rPr lang="en-US" dirty="0"/>
              <a:t>)</a:t>
            </a:r>
          </a:p>
          <a:p>
            <a:pPr lvl="2">
              <a:lnSpc>
                <a:spcPct val="125000"/>
              </a:lnSpc>
            </a:pPr>
            <a:r>
              <a:rPr lang="en-US" dirty="0"/>
              <a:t>Resource URI (</a:t>
            </a:r>
            <a:r>
              <a:rPr lang="en-US" b="1" dirty="0">
                <a:solidFill>
                  <a:schemeClr val="bg1"/>
                </a:solidFill>
              </a:rPr>
              <a:t>URL</a:t>
            </a:r>
            <a:r>
              <a:rPr lang="en-US" dirty="0"/>
              <a:t>)</a:t>
            </a:r>
          </a:p>
          <a:p>
            <a:pPr lvl="2">
              <a:lnSpc>
                <a:spcPct val="125000"/>
              </a:lnSpc>
            </a:pPr>
            <a:r>
              <a:rPr lang="en-US" dirty="0"/>
              <a:t>Protocol version</a:t>
            </a:r>
          </a:p>
          <a:p>
            <a:pPr marL="1066419" lvl="1" indent="-45720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dirty="0"/>
              <a:t>HTTP </a:t>
            </a:r>
            <a:r>
              <a:rPr lang="en-US" b="1" dirty="0">
                <a:solidFill>
                  <a:schemeClr val="bg1"/>
                </a:solidFill>
              </a:rPr>
              <a:t>request headers</a:t>
            </a:r>
          </a:p>
          <a:p>
            <a:pPr lvl="2">
              <a:lnSpc>
                <a:spcPct val="125000"/>
              </a:lnSpc>
            </a:pPr>
            <a:r>
              <a:rPr lang="en-US" dirty="0"/>
              <a:t>Additional parameters</a:t>
            </a:r>
          </a:p>
          <a:p>
            <a:pPr marL="1066419" lvl="1" indent="-45720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dirty="0"/>
              <a:t>HTTP </a:t>
            </a:r>
            <a:r>
              <a:rPr lang="en-US" b="1" dirty="0">
                <a:solidFill>
                  <a:schemeClr val="bg1"/>
                </a:solidFill>
              </a:rPr>
              <a:t>request body </a:t>
            </a:r>
            <a:r>
              <a:rPr lang="en-US" dirty="0"/>
              <a:t>– optional data, e.g. posted form fields</a:t>
            </a:r>
          </a:p>
          <a:p>
            <a:pPr>
              <a:lnSpc>
                <a:spcPct val="125000"/>
              </a:lnSpc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5307A7-5EFB-429B-91B4-4482C94C0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Request Message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5459737" y="3474000"/>
            <a:ext cx="6477000" cy="171739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&lt;method&gt; &lt;resource&gt; HTTP/&lt;version&gt;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&lt;headers&gt;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i="1" noProof="1">
                <a:latin typeface="Consolas" pitchFamily="49" charset="0"/>
                <a:cs typeface="Consolas" pitchFamily="49" charset="0"/>
              </a:rPr>
              <a:t>(empty line)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&lt;body&gt;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7125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HTTP GET Request – Example</a:t>
            </a:r>
            <a:endParaRPr lang="en-US" dirty="0"/>
          </a:p>
        </p:txBody>
      </p:sp>
      <p:sp>
        <p:nvSpPr>
          <p:cNvPr id="13" name="Content Placeholder 1"/>
          <p:cNvSpPr txBox="1">
            <a:spLocks/>
          </p:cNvSpPr>
          <p:nvPr/>
        </p:nvSpPr>
        <p:spPr>
          <a:xfrm>
            <a:off x="192001" y="1151122"/>
            <a:ext cx="11804822" cy="5570355"/>
          </a:xfrm>
          <a:prstGeom prst="rect">
            <a:avLst/>
          </a:prstGeom>
        </p:spPr>
        <p:txBody>
          <a:bodyPr/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Example of HTTP </a:t>
            </a:r>
            <a:r>
              <a:rPr lang="en-GB" b="1" dirty="0">
                <a:solidFill>
                  <a:schemeClr val="bg1"/>
                </a:solidFill>
              </a:rPr>
              <a:t>GET</a:t>
            </a:r>
            <a:r>
              <a:rPr lang="en-GB" dirty="0"/>
              <a:t> request:</a:t>
            </a:r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624456" y="2133600"/>
            <a:ext cx="10918032" cy="1600438"/>
          </a:xfrm>
          <a:prstGeom prst="rect">
            <a:avLst/>
          </a:prstGeom>
          <a:noFill/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spc="-20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GET</a:t>
            </a:r>
            <a:r>
              <a:rPr lang="en-US" sz="2400" b="1" spc="-20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b="1" spc="-20" noProof="1">
                <a:latin typeface="Consolas" pitchFamily="49" charset="0"/>
                <a:cs typeface="Consolas" pitchFamily="49" charset="0"/>
              </a:rPr>
              <a:t>/index.html 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spc="-20" noProof="1">
                <a:latin typeface="Consolas" pitchFamily="49" charset="0"/>
                <a:cs typeface="Consolas" pitchFamily="49" charset="0"/>
              </a:rPr>
              <a:t>Host: localhost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i="1" spc="-20" noProof="1">
                <a:latin typeface="Consolas" pitchFamily="49" charset="0"/>
                <a:cs typeface="Consolas" pitchFamily="49" charset="0"/>
              </a:rPr>
              <a:t>&lt;CRLF&gt;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i="1" spc="-20" noProof="1">
              <a:solidFill>
                <a:srgbClr val="FBEEDC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AutoShape 7"/>
          <p:cNvSpPr>
            <a:spLocks noChangeArrowheads="1"/>
          </p:cNvSpPr>
          <p:nvPr/>
        </p:nvSpPr>
        <p:spPr bwMode="auto">
          <a:xfrm>
            <a:off x="291000" y="4031659"/>
            <a:ext cx="4088825" cy="585087"/>
          </a:xfrm>
          <a:prstGeom prst="wedgeRoundRectCallout">
            <a:avLst>
              <a:gd name="adj1" fmla="val -21889"/>
              <a:gd name="adj2" fmla="val -166542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bg2"/>
                </a:solidFill>
                <a:cs typeface="Consolas" pitchFamily="49" charset="0"/>
              </a:rPr>
              <a:t>The request body is empty</a:t>
            </a:r>
          </a:p>
        </p:txBody>
      </p:sp>
      <p:sp>
        <p:nvSpPr>
          <p:cNvPr id="17" name="AutoShape 7"/>
          <p:cNvSpPr>
            <a:spLocks noChangeArrowheads="1"/>
          </p:cNvSpPr>
          <p:nvPr/>
        </p:nvSpPr>
        <p:spPr bwMode="auto">
          <a:xfrm>
            <a:off x="5241000" y="2166412"/>
            <a:ext cx="3581400" cy="555746"/>
          </a:xfrm>
          <a:prstGeom prst="wedgeRoundRectCallout">
            <a:avLst>
              <a:gd name="adj1" fmla="val -56897"/>
              <a:gd name="adj2" fmla="val -15231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bg2"/>
                </a:solidFill>
                <a:cs typeface="Consolas" pitchFamily="49" charset="0"/>
              </a:rPr>
              <a:t>HTTP request line</a:t>
            </a:r>
          </a:p>
        </p:txBody>
      </p:sp>
      <p:sp>
        <p:nvSpPr>
          <p:cNvPr id="18" name="AutoShape 7"/>
          <p:cNvSpPr>
            <a:spLocks noChangeArrowheads="1"/>
          </p:cNvSpPr>
          <p:nvPr/>
        </p:nvSpPr>
        <p:spPr bwMode="auto">
          <a:xfrm>
            <a:off x="2991000" y="3114000"/>
            <a:ext cx="3376092" cy="522346"/>
          </a:xfrm>
          <a:prstGeom prst="wedgeRoundRectCallout">
            <a:avLst>
              <a:gd name="adj1" fmla="val -36215"/>
              <a:gd name="adj2" fmla="val -83045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bg2"/>
                </a:solidFill>
                <a:cs typeface="Consolas" pitchFamily="49" charset="0"/>
              </a:rPr>
              <a:t>HTTP request headers</a:t>
            </a: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13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192001" y="1066801"/>
            <a:ext cx="11804822" cy="5570355"/>
          </a:xfrm>
        </p:spPr>
        <p:txBody>
          <a:bodyPr/>
          <a:lstStyle/>
          <a:p>
            <a:r>
              <a:rPr lang="en-GB" dirty="0"/>
              <a:t>Example of HTTP </a:t>
            </a:r>
            <a:r>
              <a:rPr lang="en-GB" b="1" dirty="0">
                <a:solidFill>
                  <a:schemeClr val="bg1"/>
                </a:solidFill>
              </a:rPr>
              <a:t>POST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GB" dirty="0"/>
              <a:t>request:</a:t>
            </a:r>
          </a:p>
        </p:txBody>
      </p:sp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HTTP POST Request – Example</a:t>
            </a:r>
            <a:endParaRPr lang="en-US" dirty="0"/>
          </a:p>
        </p:txBody>
      </p:sp>
      <p:sp>
        <p:nvSpPr>
          <p:cNvPr id="480259" name="Rectangle 3"/>
          <p:cNvSpPr>
            <a:spLocks noChangeArrowheads="1"/>
          </p:cNvSpPr>
          <p:nvPr/>
        </p:nvSpPr>
        <p:spPr bwMode="auto">
          <a:xfrm>
            <a:off x="912812" y="1846944"/>
            <a:ext cx="10593388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POST</a:t>
            </a:r>
            <a:r>
              <a:rPr lang="en-US" sz="24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/login.html 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Host: localhost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Content-Length: 59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Content-Type: application/x-www-form-urlencoded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i="1" noProof="1">
                <a:latin typeface="Consolas" pitchFamily="49" charset="0"/>
                <a:cs typeface="Consolas" pitchFamily="49" charset="0"/>
              </a:rPr>
              <a:t>&lt;CRLF&gt;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username=testUser&amp;password=topSecret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i="1" noProof="1"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5977402" y="1856884"/>
            <a:ext cx="2971800" cy="555746"/>
          </a:xfrm>
          <a:prstGeom prst="wedgeRoundRectCallout">
            <a:avLst>
              <a:gd name="adj1" fmla="val -71492"/>
              <a:gd name="adj2" fmla="val -12000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HTTP request line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7943227" y="2446279"/>
            <a:ext cx="3562973" cy="555746"/>
          </a:xfrm>
          <a:prstGeom prst="wedgeRoundRectCallout">
            <a:avLst>
              <a:gd name="adj1" fmla="val -166771"/>
              <a:gd name="adj2" fmla="val -48696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HTTP request headers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3531000" y="4400990"/>
            <a:ext cx="3691022" cy="920690"/>
          </a:xfrm>
          <a:prstGeom prst="wedgeRoundRectCallout">
            <a:avLst>
              <a:gd name="adj1" fmla="val -35322"/>
              <a:gd name="adj2" fmla="val -77237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rgbClr val="F7FFE7"/>
                </a:solidFill>
                <a:cs typeface="Consolas" pitchFamily="49" charset="0"/>
              </a:rPr>
              <a:t>The </a:t>
            </a: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request</a:t>
            </a:r>
            <a:r>
              <a:rPr lang="en-US" sz="2400" b="1" noProof="1">
                <a:solidFill>
                  <a:srgbClr val="F7FFE7"/>
                </a:solidFill>
                <a:cs typeface="Consolas" pitchFamily="49" charset="0"/>
              </a:rPr>
              <a:t> body holds the submitted form data</a:t>
            </a: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600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0259" grpId="0" animBg="1"/>
      <p:bldP spid="10" grpId="0" animBg="1"/>
      <p:bldP spid="11" grpId="0" animBg="1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&amp;Rcy;&amp;iecy;&amp;zcy;&amp;ucy;&amp;lcy;&amp;tcy;&amp;acy;&amp;tcy; &amp;scy; &amp;icy;&amp;zcy;&amp;ocy;&amp;bcy;&amp;rcy;&amp;acy;&amp;zhcy;&amp;iecy;&amp;ncy;&amp;icy;&amp;iecy; &amp;zcy;&amp;acy; response pn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1" y="1371601"/>
            <a:ext cx="2512123" cy="2512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лавие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/>
              <a:t>HTTP Response​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/>
              <a:t>What is a HTTP Response?</a:t>
            </a:r>
          </a:p>
        </p:txBody>
      </p:sp>
    </p:spTree>
    <p:extLst>
      <p:ext uri="{BB962C8B-B14F-4D97-AF65-F5344CB8AC3E}">
        <p14:creationId xmlns:p14="http://schemas.microsoft.com/office/powerpoint/2010/main" val="1859988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Message</a:t>
            </a: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>
          <a:xfrm>
            <a:off x="192001" y="1151122"/>
            <a:ext cx="11804822" cy="557035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</a:t>
            </a:r>
            <a:r>
              <a:rPr lang="en-US" b="1" dirty="0">
                <a:solidFill>
                  <a:schemeClr val="bg1"/>
                </a:solidFill>
              </a:rPr>
              <a:t>response message </a:t>
            </a:r>
            <a:r>
              <a:rPr lang="en-US" dirty="0"/>
              <a:t>sent by the HTTP server consists of:</a:t>
            </a:r>
          </a:p>
          <a:p>
            <a:pPr lvl="1"/>
            <a:r>
              <a:rPr lang="en-US" dirty="0"/>
              <a:t>HTTP response </a:t>
            </a:r>
            <a:r>
              <a:rPr lang="en-US" b="1" dirty="0">
                <a:solidFill>
                  <a:schemeClr val="bg1"/>
                </a:solidFill>
              </a:rPr>
              <a:t>status line</a:t>
            </a:r>
          </a:p>
          <a:p>
            <a:pPr lvl="2"/>
            <a:r>
              <a:rPr lang="en-US" dirty="0"/>
              <a:t>Protocol version</a:t>
            </a:r>
          </a:p>
          <a:p>
            <a:pPr lvl="2"/>
            <a:r>
              <a:rPr lang="en-US" dirty="0"/>
              <a:t>Status code</a:t>
            </a:r>
          </a:p>
          <a:p>
            <a:pPr lvl="2"/>
            <a:r>
              <a:rPr lang="en-US" dirty="0"/>
              <a:t>Status phrase</a:t>
            </a:r>
          </a:p>
          <a:p>
            <a:pPr lvl="1"/>
            <a:r>
              <a:rPr lang="en-US" dirty="0"/>
              <a:t>Response </a:t>
            </a:r>
            <a:r>
              <a:rPr lang="en-US" b="1" dirty="0">
                <a:solidFill>
                  <a:schemeClr val="bg1"/>
                </a:solidFill>
              </a:rPr>
              <a:t>headers</a:t>
            </a:r>
          </a:p>
          <a:p>
            <a:pPr lvl="2"/>
            <a:r>
              <a:rPr lang="en-US" dirty="0"/>
              <a:t>Provide meta data about the returned resource</a:t>
            </a:r>
          </a:p>
          <a:p>
            <a:pPr lvl="1"/>
            <a:r>
              <a:rPr lang="en-US" dirty="0"/>
              <a:t>Response </a:t>
            </a:r>
            <a:r>
              <a:rPr lang="en-US" b="1" dirty="0">
                <a:solidFill>
                  <a:schemeClr val="bg1"/>
                </a:solidFill>
              </a:rPr>
              <a:t>body</a:t>
            </a:r>
          </a:p>
          <a:p>
            <a:pPr lvl="2"/>
            <a:r>
              <a:rPr lang="en-US" dirty="0"/>
              <a:t>The content of the HTTP response (data)</a:t>
            </a:r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4765873" y="2709000"/>
            <a:ext cx="6987157" cy="16496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HTTP/&lt;version&gt; &lt;status code&gt; &lt;status text&gt;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&lt;headers&gt;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i="1" noProof="1">
                <a:latin typeface="Consolas" pitchFamily="49" charset="0"/>
                <a:cs typeface="Consolas" pitchFamily="49" charset="0"/>
              </a:rPr>
              <a:t>(empty line)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&lt;response body – the requested resource&gt;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058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1588" y="1113965"/>
            <a:ext cx="11804822" cy="5570355"/>
          </a:xfrm>
        </p:spPr>
        <p:txBody>
          <a:bodyPr/>
          <a:lstStyle/>
          <a:p>
            <a:r>
              <a:rPr lang="en-GB" dirty="0"/>
              <a:t>Example of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HTTP </a:t>
            </a:r>
            <a:r>
              <a:rPr lang="en-GB" b="1" dirty="0">
                <a:solidFill>
                  <a:schemeClr val="bg1"/>
                </a:solidFill>
              </a:rPr>
              <a:t>response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GB" dirty="0"/>
              <a:t>from the Web server:</a:t>
            </a:r>
          </a:p>
        </p:txBody>
      </p:sp>
      <p:sp>
        <p:nvSpPr>
          <p:cNvPr id="483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– Example</a:t>
            </a:r>
          </a:p>
        </p:txBody>
      </p:sp>
      <p:sp>
        <p:nvSpPr>
          <p:cNvPr id="483331" name="Rectangle 3"/>
          <p:cNvSpPr>
            <a:spLocks noChangeArrowheads="1"/>
          </p:cNvSpPr>
          <p:nvPr/>
        </p:nvSpPr>
        <p:spPr bwMode="auto">
          <a:xfrm>
            <a:off x="947736" y="1828800"/>
            <a:ext cx="10253664" cy="46474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HTTP/1.1</a:t>
            </a:r>
            <a:r>
              <a:rPr lang="en-US" sz="26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200</a:t>
            </a:r>
            <a:r>
              <a:rPr lang="en-US" sz="26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latin typeface="Consolas" pitchFamily="49" charset="0"/>
                <a:cs typeface="Consolas" pitchFamily="49" charset="0"/>
              </a:rPr>
              <a:t>OK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Date: Fri, 17 Jul 2020 16:09:18 GMT+2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Server: Apache/2.2.14 (Linux)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Accept-Ranges: bytes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Content-Length: 84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Content-Type: text/html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i="1" noProof="1">
                <a:latin typeface="Consolas" pitchFamily="49" charset="0"/>
                <a:cs typeface="Consolas" pitchFamily="49" charset="0"/>
              </a:rPr>
              <a:t>&lt;CRLF&gt;</a:t>
            </a:r>
            <a:endParaRPr lang="en-US" sz="26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&lt;html&gt;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&lt;head&gt;&lt;title&gt;</a:t>
            </a:r>
            <a:r>
              <a:rPr lang="en-US" sz="2600" b="1" noProof="1">
                <a:latin typeface="Consolas" pitchFamily="49" charset="0"/>
                <a:cs typeface="Consolas" pitchFamily="49" charset="0"/>
              </a:rPr>
              <a:t>Test</a:t>
            </a:r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&lt;/title&gt;&lt;/head&gt;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&lt;body&gt;</a:t>
            </a:r>
            <a:r>
              <a:rPr lang="en-US" sz="2600" b="1" noProof="1">
                <a:latin typeface="Consolas" pitchFamily="49" charset="0"/>
                <a:cs typeface="Consolas" pitchFamily="49" charset="0"/>
              </a:rPr>
              <a:t>Test HTML page.</a:t>
            </a:r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&lt;/html&gt;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5934718" y="1707378"/>
            <a:ext cx="4228119" cy="634078"/>
          </a:xfrm>
          <a:prstGeom prst="wedgeRoundRectCallout">
            <a:avLst>
              <a:gd name="adj1" fmla="val -94975"/>
              <a:gd name="adj2" fmla="val 12150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</a:t>
            </a:r>
            <a:r>
              <a:rPr lang="en-US" sz="2800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status line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6724954" y="3378686"/>
            <a:ext cx="2647646" cy="1040915"/>
          </a:xfrm>
          <a:prstGeom prst="wedgeRoundRectCallout">
            <a:avLst>
              <a:gd name="adj1" fmla="val -86687"/>
              <a:gd name="adj2" fmla="val -41109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</a:t>
            </a:r>
            <a:r>
              <a:rPr lang="en-US" sz="2800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headers</a:t>
            </a: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848600" y="4963337"/>
            <a:ext cx="2667000" cy="1036836"/>
          </a:xfrm>
          <a:prstGeom prst="wedgeRoundRectCallout">
            <a:avLst>
              <a:gd name="adj1" fmla="val -72466"/>
              <a:gd name="adj2" fmla="val 28512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response </a:t>
            </a:r>
            <a:r>
              <a:rPr lang="en-US" sz="2800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body</a:t>
            </a: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4054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Codes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192001" y="1151122"/>
            <a:ext cx="11804822" cy="5570355"/>
          </a:xfrm>
          <a:prstGeom prst="rect">
            <a:avLst/>
          </a:prstGeom>
        </p:spPr>
        <p:txBody>
          <a:bodyPr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HTTP response code classes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1xx</a:t>
            </a:r>
            <a:r>
              <a:rPr lang="en-US" dirty="0"/>
              <a:t>: informational (e.g., "</a:t>
            </a:r>
            <a:r>
              <a:rPr lang="en-US" b="1" dirty="0">
                <a:solidFill>
                  <a:schemeClr val="bg1"/>
                </a:solidFill>
              </a:rPr>
              <a:t>100</a:t>
            </a:r>
            <a:r>
              <a:rPr lang="en-US" dirty="0"/>
              <a:t> Continue")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2xx</a:t>
            </a:r>
            <a:r>
              <a:rPr lang="en-US" dirty="0"/>
              <a:t>: successful (e.g., "</a:t>
            </a:r>
            <a:r>
              <a:rPr lang="en-US" b="1" dirty="0">
                <a:solidFill>
                  <a:schemeClr val="bg1"/>
                </a:solidFill>
              </a:rPr>
              <a:t>200</a:t>
            </a:r>
            <a:r>
              <a:rPr lang="en-US" dirty="0"/>
              <a:t> OK", "</a:t>
            </a:r>
            <a:r>
              <a:rPr lang="en-US" b="1" dirty="0">
                <a:solidFill>
                  <a:schemeClr val="bg1"/>
                </a:solidFill>
              </a:rPr>
              <a:t>201</a:t>
            </a:r>
            <a:r>
              <a:rPr lang="en-US" dirty="0"/>
              <a:t> Created")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3xx</a:t>
            </a:r>
            <a:r>
              <a:rPr lang="en-US" dirty="0"/>
              <a:t>: redirection (e.g., "</a:t>
            </a:r>
            <a:r>
              <a:rPr lang="en-US" b="1" dirty="0">
                <a:solidFill>
                  <a:schemeClr val="bg1"/>
                </a:solidFill>
              </a:rPr>
              <a:t>304</a:t>
            </a:r>
            <a:r>
              <a:rPr lang="en-US" dirty="0"/>
              <a:t> Not Modified"</a:t>
            </a:r>
            <a:r>
              <a:rPr lang="bg-BG" dirty="0"/>
              <a:t>,</a:t>
            </a:r>
            <a:br>
              <a:rPr lang="en-US" dirty="0"/>
            </a:br>
            <a:r>
              <a:rPr lang="en-US" dirty="0"/>
              <a:t>"</a:t>
            </a:r>
            <a:r>
              <a:rPr lang="en-US" b="1" dirty="0">
                <a:solidFill>
                  <a:schemeClr val="bg1"/>
                </a:solidFill>
              </a:rPr>
              <a:t>301</a:t>
            </a:r>
            <a:r>
              <a:rPr lang="en-US" dirty="0"/>
              <a:t> Moved Permanently", "</a:t>
            </a:r>
            <a:r>
              <a:rPr lang="en-US" b="1" dirty="0">
                <a:solidFill>
                  <a:schemeClr val="bg1"/>
                </a:solidFill>
              </a:rPr>
              <a:t>302</a:t>
            </a:r>
            <a:r>
              <a:rPr lang="en-US" dirty="0"/>
              <a:t> Found")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4xx</a:t>
            </a:r>
            <a:r>
              <a:rPr lang="en-US" dirty="0"/>
              <a:t>: client error (e.g., "</a:t>
            </a:r>
            <a:r>
              <a:rPr lang="en-US" b="1" dirty="0">
                <a:solidFill>
                  <a:schemeClr val="bg1"/>
                </a:solidFill>
              </a:rPr>
              <a:t>400</a:t>
            </a:r>
            <a:r>
              <a:rPr lang="en-US" dirty="0"/>
              <a:t> Bad Request", "</a:t>
            </a:r>
            <a:r>
              <a:rPr lang="en-US" b="1" dirty="0">
                <a:solidFill>
                  <a:schemeClr val="bg1"/>
                </a:solidFill>
              </a:rPr>
              <a:t>404</a:t>
            </a:r>
            <a:r>
              <a:rPr lang="en-US" dirty="0"/>
              <a:t> Not Found",</a:t>
            </a:r>
            <a:br>
              <a:rPr lang="en-US" dirty="0"/>
            </a:br>
            <a:r>
              <a:rPr lang="en-US" dirty="0"/>
              <a:t>"</a:t>
            </a:r>
            <a:r>
              <a:rPr lang="en-US" b="1" dirty="0">
                <a:solidFill>
                  <a:schemeClr val="bg1"/>
                </a:solidFill>
              </a:rPr>
              <a:t>401</a:t>
            </a:r>
            <a:r>
              <a:rPr lang="en-US" dirty="0"/>
              <a:t> Unauthorized", "</a:t>
            </a:r>
            <a:r>
              <a:rPr lang="en-US" b="1" dirty="0">
                <a:solidFill>
                  <a:schemeClr val="bg1"/>
                </a:solidFill>
              </a:rPr>
              <a:t>409</a:t>
            </a:r>
            <a:r>
              <a:rPr lang="en-US" dirty="0"/>
              <a:t> Conflict")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5xx</a:t>
            </a:r>
            <a:r>
              <a:rPr lang="en-US" dirty="0"/>
              <a:t>: server error (e.g., "</a:t>
            </a:r>
            <a:r>
              <a:rPr lang="en-US" b="1" dirty="0">
                <a:solidFill>
                  <a:schemeClr val="bg1"/>
                </a:solidFill>
              </a:rPr>
              <a:t>500</a:t>
            </a:r>
            <a:r>
              <a:rPr lang="en-US" dirty="0"/>
              <a:t> Internal Server Error",</a:t>
            </a:r>
            <a:br>
              <a:rPr lang="en-US" dirty="0"/>
            </a:br>
            <a:r>
              <a:rPr lang="en-US" dirty="0"/>
              <a:t>"</a:t>
            </a:r>
            <a:r>
              <a:rPr lang="en-US" b="1" dirty="0">
                <a:solidFill>
                  <a:schemeClr val="bg1"/>
                </a:solidFill>
              </a:rPr>
              <a:t>503</a:t>
            </a:r>
            <a:r>
              <a:rPr lang="en-US" dirty="0"/>
              <a:t> Service Unavailable")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922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9DEBEB-1172-47D0-B257-62B7B10221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Http Basics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URL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Http Request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Http Response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MIME and Media types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HTTP Tools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Web Server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Html Forms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Http/2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96873-73CA-48E9-B154-B37E16C60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</a:t>
            </a:r>
            <a:endParaRPr lang="bg-BG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7060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"/>
          <p:cNvSpPr txBox="1">
            <a:spLocks/>
          </p:cNvSpPr>
          <p:nvPr/>
        </p:nvSpPr>
        <p:spPr>
          <a:xfrm>
            <a:off x="192128" y="1091494"/>
            <a:ext cx="11804822" cy="5570355"/>
          </a:xfrm>
          <a:prstGeom prst="rect">
            <a:avLst/>
          </a:prstGeom>
        </p:spPr>
        <p:txBody>
          <a:bodyPr/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Example of </a:t>
            </a:r>
            <a:r>
              <a:rPr lang="en-US" b="1" dirty="0">
                <a:solidFill>
                  <a:schemeClr val="bg1"/>
                </a:solidFill>
              </a:rPr>
              <a:t>HTTP response </a:t>
            </a:r>
            <a:r>
              <a:rPr lang="en-US" dirty="0"/>
              <a:t>with error result:</a:t>
            </a:r>
          </a:p>
        </p:txBody>
      </p: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HTTP Error Response – Example</a:t>
            </a:r>
          </a:p>
        </p:txBody>
      </p:sp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364390" y="1811724"/>
            <a:ext cx="11460298" cy="4832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HTTP/1.1 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404</a:t>
            </a:r>
            <a:r>
              <a:rPr lang="en-US" sz="2300" b="1" noProof="1">
                <a:latin typeface="Consolas" pitchFamily="49" charset="0"/>
                <a:cs typeface="Consolas" pitchFamily="49" charset="0"/>
              </a:rPr>
              <a:t> Not Found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Date: Fri, 17 Nov 2020 16:09:18 GMT+2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Server: Apache/2.2.14 (Linux)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Connection: close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Content-Type: text/html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i="1" noProof="1">
                <a:latin typeface="Consolas" pitchFamily="49" charset="0"/>
                <a:cs typeface="Consolas" pitchFamily="49" charset="0"/>
              </a:rPr>
              <a:t>&lt;CRLF&gt;</a:t>
            </a:r>
            <a:endParaRPr lang="en-US" sz="23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&lt;html&gt;&lt;head&gt;&lt;title&gt;</a:t>
            </a:r>
            <a:r>
              <a:rPr lang="en-US" sz="2300" b="1" noProof="1">
                <a:latin typeface="Consolas" pitchFamily="49" charset="0"/>
                <a:cs typeface="Consolas" pitchFamily="49" charset="0"/>
              </a:rPr>
              <a:t>404 Not Found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&lt;/title&gt;&lt;/head&gt;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&lt;body&gt;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&lt;h1&gt;</a:t>
            </a:r>
            <a:r>
              <a:rPr lang="en-US" sz="2300" b="1" noProof="1">
                <a:latin typeface="Consolas" pitchFamily="49" charset="0"/>
                <a:cs typeface="Consolas" pitchFamily="49" charset="0"/>
              </a:rPr>
              <a:t>Not Found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&lt;/h1&gt;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&lt;p&gt;</a:t>
            </a:r>
            <a:r>
              <a:rPr lang="en-US" sz="2300" b="1" noProof="1">
                <a:latin typeface="Consolas" pitchFamily="49" charset="0"/>
                <a:cs typeface="Consolas" pitchFamily="49" charset="0"/>
              </a:rPr>
              <a:t>The requested URL /img/logo.gif was not found on this server.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&lt;/p&gt; &lt;hr&gt;&lt;address&gt;</a:t>
            </a:r>
            <a:r>
              <a:rPr lang="en-US" sz="2300" b="1" noProof="1">
                <a:latin typeface="Consolas" pitchFamily="49" charset="0"/>
                <a:cs typeface="Consolas" pitchFamily="49" charset="0"/>
              </a:rPr>
              <a:t>Apache/2.2.14 Server at Port 80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&lt;/address&gt;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&lt;/body&gt;&lt;/html&gt;</a:t>
            </a:r>
          </a:p>
        </p:txBody>
      </p:sp>
      <p:sp>
        <p:nvSpPr>
          <p:cNvPr id="19" name="AutoShape 7"/>
          <p:cNvSpPr>
            <a:spLocks noChangeArrowheads="1"/>
          </p:cNvSpPr>
          <p:nvPr/>
        </p:nvSpPr>
        <p:spPr bwMode="auto">
          <a:xfrm>
            <a:off x="6951000" y="1702160"/>
            <a:ext cx="3555931" cy="638953"/>
          </a:xfrm>
          <a:prstGeom prst="wedgeRoundRectCallout">
            <a:avLst>
              <a:gd name="adj1" fmla="val -97731"/>
              <a:gd name="adj2" fmla="val 17334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HTTP response status line</a:t>
            </a:r>
          </a:p>
        </p:txBody>
      </p:sp>
      <p:sp>
        <p:nvSpPr>
          <p:cNvPr id="20" name="AutoShape 7"/>
          <p:cNvSpPr>
            <a:spLocks noChangeArrowheads="1"/>
          </p:cNvSpPr>
          <p:nvPr/>
        </p:nvSpPr>
        <p:spPr bwMode="auto">
          <a:xfrm>
            <a:off x="6951000" y="2951779"/>
            <a:ext cx="3352800" cy="650304"/>
          </a:xfrm>
          <a:prstGeom prst="wedgeRoundRectCallout">
            <a:avLst>
              <a:gd name="adj1" fmla="val -99959"/>
              <a:gd name="adj2" fmla="val 5202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HTTP response headers</a:t>
            </a:r>
          </a:p>
        </p:txBody>
      </p:sp>
      <p:sp>
        <p:nvSpPr>
          <p:cNvPr id="21" name="AutoShape 7"/>
          <p:cNvSpPr>
            <a:spLocks noChangeArrowheads="1"/>
          </p:cNvSpPr>
          <p:nvPr/>
        </p:nvSpPr>
        <p:spPr bwMode="auto">
          <a:xfrm>
            <a:off x="8148241" y="4502952"/>
            <a:ext cx="3578640" cy="625839"/>
          </a:xfrm>
          <a:prstGeom prst="wedgeRoundRectCallout">
            <a:avLst>
              <a:gd name="adj1" fmla="val -77042"/>
              <a:gd name="adj2" fmla="val 37767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The HTTP response body</a:t>
            </a: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97554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192001" y="1151122"/>
            <a:ext cx="11804822" cy="5570355"/>
          </a:xfrm>
          <a:prstGeom prst="rect">
            <a:avLst/>
          </a:prstGeom>
        </p:spPr>
        <p:txBody>
          <a:bodyPr/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HTTP </a:t>
            </a:r>
            <a:r>
              <a:rPr lang="en-US" b="1" dirty="0">
                <a:solidFill>
                  <a:schemeClr val="bg1"/>
                </a:solidFill>
              </a:rPr>
              <a:t>GET</a:t>
            </a:r>
            <a:r>
              <a:rPr lang="en-US" dirty="0"/>
              <a:t> requesting a moved URL: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The following HTTP response (</a:t>
            </a:r>
            <a:r>
              <a:rPr lang="en-US" b="1" dirty="0">
                <a:solidFill>
                  <a:schemeClr val="bg1"/>
                </a:solidFill>
              </a:rPr>
              <a:t>301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Moved Permanently) tells</a:t>
            </a:r>
            <a:br>
              <a:rPr lang="bg-BG" dirty="0"/>
            </a:br>
            <a:r>
              <a:rPr lang="en-US" dirty="0"/>
              <a:t>the browser to request another URL: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/>
              <a:t>Browser Redirection</a:t>
            </a:r>
            <a:endParaRPr lang="en-US" dirty="0"/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987424" y="1981200"/>
            <a:ext cx="10213976" cy="14957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GET</a:t>
            </a:r>
            <a:r>
              <a:rPr lang="en-US" sz="24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/ HTTP/1.1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Host: http://softuni.org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User-Agent: Gecko/20100115 Firefox/3.6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i="1" noProof="1"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987424" y="5114989"/>
            <a:ext cx="10213976" cy="11449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HTTP/1.1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301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 Moved Permanently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Location: http://softuni.bg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i="1" noProof="1">
                <a:latin typeface="Consolas" pitchFamily="49" charset="0"/>
                <a:cs typeface="Consolas" pitchFamily="49" charset="0"/>
              </a:rPr>
              <a:t>…</a:t>
            </a: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4248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192001" y="1151122"/>
            <a:ext cx="11804822" cy="5570355"/>
          </a:xfrm>
          <a:prstGeom prst="rect">
            <a:avLst/>
          </a:prstGeom>
        </p:spPr>
        <p:txBody>
          <a:bodyPr/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</a:t>
            </a:r>
            <a:r>
              <a:rPr lang="en-US" b="1" dirty="0">
                <a:solidFill>
                  <a:schemeClr val="bg1"/>
                </a:solidFill>
                <a:cs typeface="Consolas" panose="020B0609020204030204" pitchFamily="49" charset="0"/>
              </a:rPr>
              <a:t>Content-Type</a:t>
            </a:r>
            <a:r>
              <a:rPr lang="en-US" dirty="0"/>
              <a:t> response header the server specifies how the output should be processed</a:t>
            </a:r>
          </a:p>
          <a:p>
            <a:r>
              <a:rPr lang="en-US" dirty="0"/>
              <a:t>Examples: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/>
              <a:t>Content-Type and Disposition</a:t>
            </a:r>
            <a:endParaRPr lang="en-US" dirty="0"/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654237" y="3453363"/>
            <a:ext cx="10773992" cy="50167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Content-Type: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text/html; charset=utf-8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656009" y="4248322"/>
            <a:ext cx="10773992" cy="7648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Content-Type: 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application/pdf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Content-Disposition:</a:t>
            </a:r>
            <a:r>
              <a:rPr lang="en-US" sz="23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attachment; filename="Report-April-2020.pdf"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891787" y="1905997"/>
            <a:ext cx="4890624" cy="1029473"/>
          </a:xfrm>
          <a:prstGeom prst="wedgeRoundRectCallout">
            <a:avLst>
              <a:gd name="adj1" fmla="val -57910"/>
              <a:gd name="adj2" fmla="val 98827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chemeClr val="bg2"/>
                </a:solidFill>
                <a:cs typeface="Consolas" pitchFamily="49" charset="0"/>
              </a:rPr>
              <a:t>UTF-8 encoded HTML page. Will be shown in the browser.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5376000" y="5457171"/>
            <a:ext cx="5562600" cy="1066800"/>
          </a:xfrm>
          <a:prstGeom prst="wedgeRoundRectCallout">
            <a:avLst>
              <a:gd name="adj1" fmla="val 5924"/>
              <a:gd name="adj2" fmla="val -91307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chemeClr val="bg2"/>
                </a:solidFill>
                <a:cs typeface="Consolas" pitchFamily="49" charset="0"/>
              </a:rPr>
              <a:t>This will download a PDF file named </a:t>
            </a:r>
            <a:br>
              <a:rPr lang="en-US" sz="2800" b="1" noProof="1">
                <a:solidFill>
                  <a:schemeClr val="bg2"/>
                </a:solidFill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Report-April-2020.pdf</a:t>
            </a:r>
            <a:endParaRPr lang="en-US" sz="2800" b="1" noProof="1">
              <a:solidFill>
                <a:schemeClr val="bg1"/>
              </a:solidFill>
              <a:cs typeface="Consolas" pitchFamily="49" charset="0"/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2754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600201"/>
            <a:ext cx="2743200" cy="2084311"/>
          </a:xfrm>
          <a:prstGeom prst="rect">
            <a:avLst/>
          </a:prstGeom>
        </p:spPr>
      </p:pic>
      <p:sp>
        <p:nvSpPr>
          <p:cNvPr id="2" name="Заглавие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/>
              <a:t>MIME and Media Types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/>
              <a:t>Multi-Purpose Internet Mail Extensions</a:t>
            </a:r>
          </a:p>
        </p:txBody>
      </p:sp>
    </p:spTree>
    <p:extLst>
      <p:ext uri="{BB962C8B-B14F-4D97-AF65-F5344CB8AC3E}">
        <p14:creationId xmlns:p14="http://schemas.microsoft.com/office/powerpoint/2010/main" val="1814393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 txBox="1">
            <a:spLocks/>
          </p:cNvSpPr>
          <p:nvPr/>
        </p:nvSpPr>
        <p:spPr>
          <a:xfrm>
            <a:off x="1588" y="1066801"/>
            <a:ext cx="12188825" cy="5791199"/>
          </a:xfrm>
          <a:prstGeom prst="rect">
            <a:avLst/>
          </a:prstGeom>
        </p:spPr>
        <p:txBody>
          <a:bodyPr>
            <a:no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hlinkClick r:id="rId2"/>
              </a:rPr>
              <a:t>M</a:t>
            </a:r>
            <a:r>
              <a:rPr lang="en-US" sz="3200" b="1" dirty="0">
                <a:solidFill>
                  <a:schemeClr val="bg1"/>
                </a:solidFill>
                <a:hlinkClick r:id="rId2"/>
              </a:rPr>
              <a:t>IME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/>
              <a:t>== </a:t>
            </a:r>
            <a:r>
              <a:rPr lang="en-US" sz="3200" b="1" dirty="0">
                <a:solidFill>
                  <a:schemeClr val="bg1"/>
                </a:solidFill>
              </a:rPr>
              <a:t>M</a:t>
            </a:r>
            <a:r>
              <a:rPr lang="en-US" sz="3200" dirty="0"/>
              <a:t>ulti-Purpose </a:t>
            </a:r>
            <a:r>
              <a:rPr lang="en-US" sz="3200" b="1" dirty="0">
                <a:solidFill>
                  <a:schemeClr val="bg1"/>
                </a:solidFill>
              </a:rPr>
              <a:t>I</a:t>
            </a:r>
            <a:r>
              <a:rPr lang="en-US" sz="3200" dirty="0"/>
              <a:t>nternet </a:t>
            </a:r>
            <a:r>
              <a:rPr lang="en-US" sz="3200" b="1" dirty="0">
                <a:solidFill>
                  <a:schemeClr val="bg1"/>
                </a:solidFill>
              </a:rPr>
              <a:t>M</a:t>
            </a:r>
            <a:r>
              <a:rPr lang="en-US" sz="3200" dirty="0"/>
              <a:t>ail </a:t>
            </a:r>
            <a:r>
              <a:rPr lang="en-US" sz="3200" b="1" dirty="0">
                <a:solidFill>
                  <a:schemeClr val="bg1"/>
                </a:solidFill>
              </a:rPr>
              <a:t>E</a:t>
            </a:r>
            <a:r>
              <a:rPr lang="en-US" sz="3200" dirty="0"/>
              <a:t>xtensions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Internet standard for encoding resources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Originally developed for email attachments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Used in many Internet protocols like HTTP and SMTP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MIME defines several concepts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  <a:cs typeface="Consolas" panose="020B0609020204030204" pitchFamily="49" charset="0"/>
              </a:rPr>
              <a:t>Content-Type</a:t>
            </a:r>
            <a:r>
              <a:rPr lang="en-US" sz="3000" dirty="0"/>
              <a:t>, e.g. </a:t>
            </a:r>
            <a:r>
              <a:rPr lang="en-US" sz="3000" b="1" dirty="0">
                <a:solidFill>
                  <a:schemeClr val="bg1"/>
                </a:solidFill>
                <a:cs typeface="Consolas" panose="020B0609020204030204" pitchFamily="49" charset="0"/>
              </a:rPr>
              <a:t>text/html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  <a:cs typeface="Consolas" panose="020B0609020204030204" pitchFamily="49" charset="0"/>
              </a:rPr>
              <a:t>image/gif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  <a:cs typeface="Consolas" panose="020B0609020204030204" pitchFamily="49" charset="0"/>
              </a:rPr>
              <a:t>application/pdf</a:t>
            </a:r>
          </a:p>
          <a:p>
            <a:pPr lvl="2">
              <a:lnSpc>
                <a:spcPct val="100000"/>
              </a:lnSpc>
              <a:buClr>
                <a:schemeClr val="tx1"/>
              </a:buClr>
            </a:pPr>
            <a:r>
              <a:rPr lang="en-US" sz="2800" dirty="0"/>
              <a:t>Content </a:t>
            </a:r>
            <a:r>
              <a:rPr lang="en-US" sz="2800" b="1" dirty="0">
                <a:solidFill>
                  <a:schemeClr val="bg1"/>
                </a:solidFill>
                <a:cs typeface="Consolas" panose="020B0609020204030204" pitchFamily="49" charset="0"/>
              </a:rPr>
              <a:t>charset</a:t>
            </a:r>
            <a:r>
              <a:rPr lang="en-US" sz="2800" dirty="0"/>
              <a:t>, e.g. </a:t>
            </a:r>
            <a:r>
              <a:rPr lang="en-US" sz="2800" b="1" noProof="1">
                <a:solidFill>
                  <a:schemeClr val="bg1"/>
                </a:solidFill>
                <a:cs typeface="Consolas" panose="020B0609020204030204" pitchFamily="49" charset="0"/>
              </a:rPr>
              <a:t>utf-8</a:t>
            </a:r>
            <a:r>
              <a:rPr lang="en-US" sz="2800" dirty="0"/>
              <a:t>, </a:t>
            </a:r>
            <a:r>
              <a:rPr lang="en-US" sz="2800" b="1" noProof="1">
                <a:solidFill>
                  <a:schemeClr val="bg1"/>
                </a:solidFill>
                <a:cs typeface="Consolas" panose="020B0609020204030204" pitchFamily="49" charset="0"/>
              </a:rPr>
              <a:t>ascii</a:t>
            </a:r>
            <a:r>
              <a:rPr lang="en-US" sz="2800" dirty="0"/>
              <a:t>, </a:t>
            </a:r>
            <a:r>
              <a:rPr lang="en-US" sz="2800" b="1" noProof="1">
                <a:solidFill>
                  <a:schemeClr val="bg1"/>
                </a:solidFill>
                <a:cs typeface="Consolas" panose="020B0609020204030204" pitchFamily="49" charset="0"/>
              </a:rPr>
              <a:t>windows-1251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  <a:cs typeface="Consolas" panose="020B0609020204030204" pitchFamily="49" charset="0"/>
              </a:rPr>
              <a:t>Content-Disposition</a:t>
            </a:r>
            <a:r>
              <a:rPr lang="en-US" sz="3000" dirty="0"/>
              <a:t>, e.g. </a:t>
            </a:r>
            <a:r>
              <a:rPr lang="en-US" sz="3000" b="1" dirty="0">
                <a:solidFill>
                  <a:schemeClr val="bg1"/>
                </a:solidFill>
                <a:cs typeface="Consolas" panose="020B0609020204030204" pitchFamily="49" charset="0"/>
              </a:rPr>
              <a:t>attachment;</a:t>
            </a:r>
            <a:r>
              <a:rPr lang="en-US" sz="3000" dirty="0">
                <a:solidFill>
                  <a:schemeClr val="bg1"/>
                </a:solidFill>
                <a:cs typeface="Consolas" panose="020B0609020204030204" pitchFamily="49" charset="0"/>
              </a:rPr>
              <a:t> </a:t>
            </a:r>
            <a:r>
              <a:rPr lang="en-US" sz="3000" b="1" dirty="0">
                <a:solidFill>
                  <a:schemeClr val="bg1"/>
                </a:solidFill>
                <a:cs typeface="Consolas" panose="020B0609020204030204" pitchFamily="49" charset="0"/>
              </a:rPr>
              <a:t>filename=logo.jpg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000" dirty="0"/>
              <a:t>Multipart messages (multiple resources in a single document)</a:t>
            </a:r>
          </a:p>
        </p:txBody>
      </p:sp>
      <p:sp>
        <p:nvSpPr>
          <p:cNvPr id="14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What is MIME?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9256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1930231"/>
              </p:ext>
            </p:extLst>
          </p:nvPr>
        </p:nvGraphicFramePr>
        <p:xfrm>
          <a:off x="1563688" y="1447800"/>
          <a:ext cx="8799512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97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800" noProof="1">
                          <a:solidFill>
                            <a:schemeClr val="tx1"/>
                          </a:solidFill>
                          <a:effectLst/>
                        </a:rPr>
                        <a:t>MIME Type / Subtype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>
                          <a:solidFill>
                            <a:schemeClr val="tx1"/>
                          </a:solidFill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noProof="1">
                          <a:effectLst/>
                        </a:rPr>
                        <a:t>application/json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JSON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image/png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PNG image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image/gif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GIF image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text/html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HTML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text/plain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text/xml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XML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video/mp4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MP4</a:t>
                      </a:r>
                      <a:r>
                        <a:rPr lang="en-GB" sz="2800" baseline="0" noProof="1">
                          <a:effectLst/>
                        </a:rPr>
                        <a:t> video</a:t>
                      </a:r>
                      <a:endParaRPr lang="en-GB" sz="2800" noProof="1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application/pdf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noProof="1">
                          <a:effectLst/>
                        </a:rPr>
                        <a:t>PDF document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GB" dirty="0"/>
              <a:t>Common MIME Media Types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021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Tools PNG Image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046" y="1219200"/>
            <a:ext cx="2844800" cy="284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лавие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HTTP Tools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/>
              <a:t>Tools for Developers</a:t>
            </a:r>
          </a:p>
        </p:txBody>
      </p:sp>
    </p:spTree>
    <p:extLst>
      <p:ext uri="{BB962C8B-B14F-4D97-AF65-F5344CB8AC3E}">
        <p14:creationId xmlns:p14="http://schemas.microsoft.com/office/powerpoint/2010/main" val="91269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HTTP Tools for Developers – Browser (1)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292704"/>
            <a:ext cx="5562599" cy="466144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3400" y="6029980"/>
            <a:ext cx="541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3"/>
              </a:rPr>
              <a:t>Chrome Developer Tools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6172200" y="6029980"/>
            <a:ext cx="5513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4"/>
              </a:rPr>
              <a:t>Firebug</a:t>
            </a:r>
            <a:endParaRPr lang="en-US" sz="2800" dirty="0"/>
          </a:p>
        </p:txBody>
      </p:sp>
      <p:pic>
        <p:nvPicPr>
          <p:cNvPr id="10" name="Picture 2" descr="https://puu.sh/tppN9/f699aa70d3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311149" y="1292704"/>
            <a:ext cx="5399178" cy="4678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98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/>
              <a:t>HTTP Tools for Developers – Browser (2)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92100" y="5523905"/>
            <a:ext cx="18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2"/>
              </a:rPr>
              <a:t>Postman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7639461" y="5546031"/>
            <a:ext cx="2690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hlinkClick r:id="rId3"/>
              </a:rPr>
              <a:t>RESTClient</a:t>
            </a:r>
            <a:endParaRPr lang="en-US" sz="2800" dirty="0"/>
          </a:p>
        </p:txBody>
      </p:sp>
      <p:pic>
        <p:nvPicPr>
          <p:cNvPr id="9" name="Picture 2" descr="&amp;Rcy;&amp;iecy;&amp;zcy;&amp;ucy;&amp;lcy;&amp;tcy;&amp;acy;&amp;tcy; &amp;scy; &amp;icy;&amp;zcy;&amp;ocy;&amp;bcy;&amp;rcy;&amp;acy;&amp;zhcy;&amp;iecy;&amp;ncy;&amp;icy;&amp;iecy; &amp;zcy;&amp;acy; postman chrom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000" y="2452423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&amp;Rcy;&amp;iecy;&amp;zcy;&amp;ucy;&amp;lcy;&amp;tcy;&amp;acy;&amp;tcy; &amp;scy; &amp;icy;&amp;zcy;&amp;ocy;&amp;bcy;&amp;rcy;&amp;acy;&amp;zhcy;&amp;iecy;&amp;ncy;&amp;icy;&amp;iecy; &amp;zcy;&amp;acy; restClient firefox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2438401"/>
            <a:ext cx="2272697" cy="2272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000" y="2450063"/>
            <a:ext cx="2272698" cy="2272698"/>
          </a:xfrm>
          <a:prstGeom prst="rect">
            <a:avLst/>
          </a:prstGeom>
        </p:spPr>
      </p:pic>
      <p:sp>
        <p:nvSpPr>
          <p:cNvPr id="12" name="TextBox 6"/>
          <p:cNvSpPr txBox="1"/>
          <p:nvPr/>
        </p:nvSpPr>
        <p:spPr>
          <a:xfrm>
            <a:off x="1320523" y="5534652"/>
            <a:ext cx="2373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7"/>
              </a:rPr>
              <a:t>Insomnia Rest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59773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HTTP Tools for Developers – Postman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6" name="TextBox 6"/>
          <p:cNvSpPr txBox="1"/>
          <p:nvPr/>
        </p:nvSpPr>
        <p:spPr>
          <a:xfrm>
            <a:off x="4701000" y="5983780"/>
            <a:ext cx="2373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2"/>
              </a:rPr>
              <a:t>Postman</a:t>
            </a:r>
            <a:endParaRPr lang="en-US" sz="2800" dirty="0"/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000" y="1380638"/>
            <a:ext cx="9045000" cy="462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001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bg-BG" sz="4000" b="1" dirty="0"/>
          </a:p>
          <a:p>
            <a:pPr marL="0" indent="0" algn="ctr">
              <a:buNone/>
            </a:pPr>
            <a:r>
              <a:rPr lang="en-US" sz="8800" b="1" u="sng" dirty="0">
                <a:solidFill>
                  <a:srgbClr val="FFA000"/>
                </a:solidFill>
              </a:rPr>
              <a:t>sli.do</a:t>
            </a:r>
          </a:p>
          <a:p>
            <a:pPr marL="0" indent="0" algn="ctr">
              <a:buNone/>
            </a:pPr>
            <a:r>
              <a:rPr lang="en-US" sz="11500" b="1" dirty="0"/>
              <a:t>#java-web</a:t>
            </a:r>
            <a:endParaRPr lang="en-US" sz="9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1944" y="83165"/>
            <a:ext cx="9503571" cy="882654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6922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>
            <a:normAutofit/>
          </a:bodyPr>
          <a:lstStyle/>
          <a:p>
            <a:r>
              <a:rPr lang="en-US" dirty="0"/>
              <a:t>HTTP Tools for Developers – Insomnia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000" y="1491793"/>
            <a:ext cx="7499097" cy="3964413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6" name="TextBox 6"/>
          <p:cNvSpPr txBox="1"/>
          <p:nvPr/>
        </p:nvSpPr>
        <p:spPr>
          <a:xfrm>
            <a:off x="4701000" y="5983780"/>
            <a:ext cx="2373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3"/>
              </a:rPr>
              <a:t>Insomnia Rest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9760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130" y="2286379"/>
            <a:ext cx="1103445" cy="9065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856" y="2378243"/>
            <a:ext cx="1021656" cy="6121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1" y="2209801"/>
            <a:ext cx="983143" cy="9831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339" y="1734549"/>
            <a:ext cx="894786" cy="1072135"/>
          </a:xfrm>
          <a:prstGeom prst="rect">
            <a:avLst/>
          </a:prstGeom>
        </p:spPr>
      </p:pic>
      <p:sp>
        <p:nvSpPr>
          <p:cNvPr id="2" name="Заглавие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/>
              <a:t>Web Server</a:t>
            </a:r>
          </a:p>
        </p:txBody>
      </p:sp>
    </p:spTree>
    <p:extLst>
      <p:ext uri="{BB962C8B-B14F-4D97-AF65-F5344CB8AC3E}">
        <p14:creationId xmlns:p14="http://schemas.microsoft.com/office/powerpoint/2010/main" val="145676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192001" y="1151122"/>
            <a:ext cx="11804822" cy="5570355"/>
          </a:xfrm>
          <a:prstGeom prst="rect">
            <a:avLst/>
          </a:prstGeom>
        </p:spPr>
        <p:txBody>
          <a:bodyPr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Computer system that processes requests via </a:t>
            </a:r>
            <a:r>
              <a:rPr lang="en-US" b="1" dirty="0">
                <a:solidFill>
                  <a:schemeClr val="bg1"/>
                </a:solidFill>
              </a:rPr>
              <a:t>HTTP</a:t>
            </a:r>
            <a:r>
              <a:rPr lang="en-US" dirty="0"/>
              <a:t>, the basic </a:t>
            </a:r>
            <a:br>
              <a:rPr lang="en-US" dirty="0"/>
            </a:br>
            <a:r>
              <a:rPr lang="en-US" dirty="0"/>
              <a:t>network protocol 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What is a Web Server?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61355" y="2729816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Client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487" y="3318596"/>
            <a:ext cx="2733678" cy="22459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4297" y="3275513"/>
            <a:ext cx="1638463" cy="196321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4820764" y="4321442"/>
            <a:ext cx="3866036" cy="21959"/>
          </a:xfrm>
          <a:prstGeom prst="line">
            <a:avLst/>
          </a:prstGeom>
          <a:ln w="635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486401" y="3798221"/>
            <a:ext cx="2534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Communication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037759" y="2729816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Server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3436542"/>
            <a:ext cx="2531052" cy="15164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635" y="5650097"/>
            <a:ext cx="709891" cy="70989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453" y="5660891"/>
            <a:ext cx="705707" cy="70570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174" y="5608747"/>
            <a:ext cx="771119" cy="771119"/>
          </a:xfrm>
          <a:prstGeom prst="rect">
            <a:avLst/>
          </a:prstGeom>
        </p:spPr>
      </p:pic>
      <p:sp>
        <p:nvSpPr>
          <p:cNvPr id="1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250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Web Server Work Model (1)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285413" y="4994907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URL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6229" y="1357818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Client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763364" y="3220759"/>
            <a:ext cx="3866036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62401" y="1566501"/>
            <a:ext cx="1484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Request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14910" y="3206495"/>
            <a:ext cx="1637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Response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87" y="1997871"/>
            <a:ext cx="2020543" cy="166003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765" y="1686750"/>
            <a:ext cx="1638463" cy="196321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>
            <a:off x="2731302" y="2124187"/>
            <a:ext cx="3974299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771545" y="2729759"/>
            <a:ext cx="3866036" cy="21959"/>
          </a:xfrm>
          <a:prstGeom prst="line">
            <a:avLst/>
          </a:prstGeom>
          <a:ln w="635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62401" y="2260718"/>
            <a:ext cx="1484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Protocol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44495" y="1162077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Server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525000" y="1162077"/>
            <a:ext cx="2424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Resources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412" y="1790187"/>
            <a:ext cx="1800254" cy="180025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276850" y="4881037"/>
            <a:ext cx="20649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Protocols:</a:t>
            </a:r>
          </a:p>
          <a:p>
            <a:r>
              <a:rPr lang="en-US" sz="2800" dirty="0">
                <a:solidFill>
                  <a:schemeClr val="accent2"/>
                </a:solidFill>
              </a:rPr>
              <a:t>HTTP</a:t>
            </a:r>
            <a:br>
              <a:rPr lang="en-US" sz="2800" dirty="0">
                <a:solidFill>
                  <a:schemeClr val="accent2"/>
                </a:solidFill>
              </a:rPr>
            </a:br>
            <a:r>
              <a:rPr lang="en-US" sz="2800" dirty="0">
                <a:solidFill>
                  <a:schemeClr val="accent2"/>
                </a:solidFill>
              </a:rPr>
              <a:t>FTP</a:t>
            </a:r>
            <a:br>
              <a:rPr lang="en-US" sz="2800" dirty="0">
                <a:solidFill>
                  <a:schemeClr val="accent2"/>
                </a:solidFill>
              </a:rPr>
            </a:br>
            <a:r>
              <a:rPr lang="en-US" sz="2800" dirty="0">
                <a:solidFill>
                  <a:schemeClr val="accent2"/>
                </a:solidFill>
              </a:rPr>
              <a:t>WebSocket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329020" y="3581929"/>
            <a:ext cx="27290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HTML, PDF, JPG…</a:t>
            </a:r>
            <a:endParaRPr lang="en-US" sz="2800" dirty="0">
              <a:solidFill>
                <a:srgbClr val="92D050"/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10638724" y="4224274"/>
            <a:ext cx="6900" cy="611538"/>
          </a:xfrm>
          <a:prstGeom prst="straightConnector1">
            <a:avLst/>
          </a:prstGeom>
          <a:ln w="635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8736466" y="3220759"/>
            <a:ext cx="817843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4883768" y="5829915"/>
            <a:ext cx="7065580" cy="56630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http://localhost:8000/softuni.jpg</a:t>
            </a:r>
          </a:p>
        </p:txBody>
      </p:sp>
      <p:sp>
        <p:nvSpPr>
          <p:cNvPr id="25" name="AutoShape 25"/>
          <p:cNvSpPr>
            <a:spLocks noChangeArrowheads="1"/>
          </p:cNvSpPr>
          <p:nvPr/>
        </p:nvSpPr>
        <p:spPr bwMode="auto">
          <a:xfrm>
            <a:off x="3926239" y="4966901"/>
            <a:ext cx="1614857" cy="551227"/>
          </a:xfrm>
          <a:prstGeom prst="wedgeRoundRectCallout">
            <a:avLst>
              <a:gd name="adj1" fmla="val 32745"/>
              <a:gd name="adj2" fmla="val 79556"/>
              <a:gd name="adj3" fmla="val 16667"/>
            </a:avLst>
          </a:prstGeom>
          <a:solidFill>
            <a:schemeClr val="tx1">
              <a:alpha val="94902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Protocol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26" name="AutoShape 25"/>
          <p:cNvSpPr>
            <a:spLocks noChangeArrowheads="1"/>
          </p:cNvSpPr>
          <p:nvPr/>
        </p:nvSpPr>
        <p:spPr bwMode="auto">
          <a:xfrm>
            <a:off x="5851680" y="4954939"/>
            <a:ext cx="1126085" cy="551227"/>
          </a:xfrm>
          <a:prstGeom prst="wedgeRoundRectCallout">
            <a:avLst>
              <a:gd name="adj1" fmla="val 32745"/>
              <a:gd name="adj2" fmla="val 79556"/>
              <a:gd name="adj3" fmla="val 16667"/>
            </a:avLst>
          </a:prstGeom>
          <a:solidFill>
            <a:schemeClr val="tx1">
              <a:alpha val="94902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Host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27" name="AutoShape 25"/>
          <p:cNvSpPr>
            <a:spLocks noChangeArrowheads="1"/>
          </p:cNvSpPr>
          <p:nvPr/>
        </p:nvSpPr>
        <p:spPr bwMode="auto">
          <a:xfrm>
            <a:off x="7293219" y="4934950"/>
            <a:ext cx="920027" cy="551227"/>
          </a:xfrm>
          <a:prstGeom prst="wedgeRoundRectCallout">
            <a:avLst>
              <a:gd name="adj1" fmla="val 53184"/>
              <a:gd name="adj2" fmla="val 92178"/>
              <a:gd name="adj3" fmla="val 16667"/>
            </a:avLst>
          </a:prstGeom>
          <a:solidFill>
            <a:schemeClr val="tx1">
              <a:alpha val="94902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Port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28" name="AutoShape 25"/>
          <p:cNvSpPr>
            <a:spLocks noChangeArrowheads="1"/>
          </p:cNvSpPr>
          <p:nvPr/>
        </p:nvSpPr>
        <p:spPr bwMode="auto">
          <a:xfrm>
            <a:off x="8497013" y="4926932"/>
            <a:ext cx="1614857" cy="551227"/>
          </a:xfrm>
          <a:prstGeom prst="wedgeRoundRectCallout">
            <a:avLst>
              <a:gd name="adj1" fmla="val 32745"/>
              <a:gd name="adj2" fmla="val 86769"/>
              <a:gd name="adj3" fmla="val 16667"/>
            </a:avLst>
          </a:prstGeom>
          <a:solidFill>
            <a:schemeClr val="tx1">
              <a:alpha val="94902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Resource</a:t>
            </a:r>
            <a:endParaRPr lang="bg-BG" sz="2800" dirty="0">
              <a:solidFill>
                <a:srgbClr val="FFFFFF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586" y="3739113"/>
            <a:ext cx="709891" cy="70989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04" y="3749907"/>
            <a:ext cx="705707" cy="705707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125" y="3697763"/>
            <a:ext cx="771119" cy="771119"/>
          </a:xfrm>
          <a:prstGeom prst="rect">
            <a:avLst/>
          </a:prstGeom>
        </p:spPr>
      </p:pic>
      <p:cxnSp>
        <p:nvCxnSpPr>
          <p:cNvPr id="32" name="Straight Arrow Connector 31"/>
          <p:cNvCxnSpPr/>
          <p:nvPr/>
        </p:nvCxnSpPr>
        <p:spPr>
          <a:xfrm>
            <a:off x="8736466" y="2127500"/>
            <a:ext cx="817843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46" y="2089735"/>
            <a:ext cx="1870776" cy="1120846"/>
          </a:xfrm>
          <a:prstGeom prst="rect">
            <a:avLst/>
          </a:prstGeom>
        </p:spPr>
      </p:pic>
      <p:sp>
        <p:nvSpPr>
          <p:cNvPr id="34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926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6" grpId="0"/>
      <p:bldP spid="17" grpId="0"/>
      <p:bldP spid="18" grpId="0"/>
      <p:bldP spid="20" grpId="0"/>
      <p:bldP spid="21" grpId="0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Web Server Work Model (2)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6229" y="1357818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Client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2763364" y="3220759"/>
            <a:ext cx="3866036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962401" y="1566501"/>
            <a:ext cx="1484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Request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62401" y="3210580"/>
            <a:ext cx="1637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Response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87" y="1997871"/>
            <a:ext cx="2020543" cy="166003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765" y="1686750"/>
            <a:ext cx="1638463" cy="1963210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2731302" y="2124187"/>
            <a:ext cx="3974299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763364" y="2668356"/>
            <a:ext cx="3866036" cy="21959"/>
          </a:xfrm>
          <a:prstGeom prst="line">
            <a:avLst/>
          </a:prstGeom>
          <a:ln w="635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962402" y="2167094"/>
            <a:ext cx="1484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Protocol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44495" y="1162077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Server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38663" y="4454633"/>
            <a:ext cx="2424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Resources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829" y="4943583"/>
            <a:ext cx="1201332" cy="12013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772984" y="6100292"/>
            <a:ext cx="27290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HTML, PDF, JPG…</a:t>
            </a:r>
            <a:endParaRPr lang="en-US" sz="2800" dirty="0">
              <a:solidFill>
                <a:srgbClr val="92D050"/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586" y="3739113"/>
            <a:ext cx="709891" cy="70989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04" y="3749907"/>
            <a:ext cx="705707" cy="70570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125" y="3697763"/>
            <a:ext cx="771119" cy="7711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46" y="2089735"/>
            <a:ext cx="1870776" cy="1120846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7050" y="1536693"/>
            <a:ext cx="2263324" cy="226332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845654" y="1162077"/>
            <a:ext cx="1906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Technology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8812998" y="2585080"/>
            <a:ext cx="854053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960" y="4978852"/>
            <a:ext cx="1273298" cy="1273298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 flipH="1" flipV="1">
            <a:off x="10765178" y="3402062"/>
            <a:ext cx="16353" cy="803199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998689" y="4430907"/>
            <a:ext cx="1659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Database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8736958" y="3733800"/>
            <a:ext cx="633937" cy="574392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0912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5" grpId="0"/>
      <p:bldP spid="16" grpId="0"/>
      <p:bldP spid="17" grpId="0"/>
      <p:bldP spid="19" grpId="0"/>
      <p:bldP spid="25" grpId="0"/>
      <p:bldP spid="2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Web Server Work Model (3)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915" y="1654458"/>
            <a:ext cx="1638463" cy="19632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44645" y="1129785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Server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8813" y="4422341"/>
            <a:ext cx="2424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Web Resources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79" y="4911291"/>
            <a:ext cx="1201332" cy="120133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3134" y="6068000"/>
            <a:ext cx="27290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HTML, PDF, JPG…</a:t>
            </a:r>
            <a:endParaRPr lang="en-US" sz="2800" dirty="0">
              <a:solidFill>
                <a:srgbClr val="92D05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504401"/>
            <a:ext cx="2263324" cy="226332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445804" y="1129785"/>
            <a:ext cx="1906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Technology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413148" y="2552788"/>
            <a:ext cx="854053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110" y="4946560"/>
            <a:ext cx="1273298" cy="1273298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H="1" flipV="1">
            <a:off x="5365328" y="3369770"/>
            <a:ext cx="16353" cy="803199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598839" y="4398615"/>
            <a:ext cx="1659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Database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3337108" y="3701508"/>
            <a:ext cx="633937" cy="574392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cxnSpLocks/>
          </p:cNvCxnSpPr>
          <p:nvPr/>
        </p:nvCxnSpPr>
        <p:spPr>
          <a:xfrm>
            <a:off x="6615994" y="2895600"/>
            <a:ext cx="1385007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1" y="1718071"/>
            <a:ext cx="1887175" cy="188717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534401" y="3899121"/>
            <a:ext cx="1906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Spring</a:t>
            </a:r>
          </a:p>
        </p:txBody>
      </p:sp>
      <p:sp>
        <p:nvSpPr>
          <p:cNvPr id="2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2568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7" grpId="0"/>
      <p:bldP spid="2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154571" y="-60090"/>
            <a:ext cx="9577597" cy="1110780"/>
          </a:xfrm>
        </p:spPr>
        <p:txBody>
          <a:bodyPr/>
          <a:lstStyle/>
          <a:p>
            <a:r>
              <a:rPr lang="en-US" dirty="0"/>
              <a:t>Most Popular Web Servers (W3Techs)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E63967-8E22-4517-A01D-90E144DD8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1" y="2590801"/>
            <a:ext cx="2377647" cy="2377647"/>
          </a:xfrm>
          <a:prstGeom prst="rect">
            <a:avLst/>
          </a:prstGeom>
        </p:spPr>
      </p:pic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pic>
        <p:nvPicPr>
          <p:cNvPr id="7" name="Картина 2">
            <a:extLst>
              <a:ext uri="{FF2B5EF4-FFF2-40B4-BE49-F238E27FC236}">
                <a16:creationId xmlns:a16="http://schemas.microsoft.com/office/drawing/2014/main" id="{C5C58CC0-2943-4742-8C5C-DAFD74585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4403" y="1397574"/>
            <a:ext cx="3726636" cy="50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62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37"/>
          <p:cNvSpPr txBox="1">
            <a:spLocks noGrp="1"/>
          </p:cNvSpPr>
          <p:nvPr>
            <p:ph type="title"/>
          </p:nvPr>
        </p:nvSpPr>
        <p:spPr>
          <a:xfrm>
            <a:off x="152401" y="-37263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Font typeface="Calibri"/>
              <a:buNone/>
            </a:pPr>
            <a:r>
              <a:rPr lang="en-US"/>
              <a:t>Most Popular Web Servers (NetCraft) </a:t>
            </a:r>
            <a:endParaRPr/>
          </a:p>
        </p:txBody>
      </p:sp>
      <p:sp>
        <p:nvSpPr>
          <p:cNvPr id="592" name="Google Shape;592;p37"/>
          <p:cNvSpPr txBox="1">
            <a:spLocks noGrp="1"/>
          </p:cNvSpPr>
          <p:nvPr>
            <p:ph type="sldNum" idx="12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37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F1DE39A8-14DE-4F93-B340-7A8739D3F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762" y="3979986"/>
            <a:ext cx="8943975" cy="2428875"/>
          </a:xfrm>
          <a:prstGeom prst="rect">
            <a:avLst/>
          </a:prstGeom>
        </p:spPr>
      </p:pic>
      <p:pic>
        <p:nvPicPr>
          <p:cNvPr id="11" name="Картина 10">
            <a:extLst>
              <a:ext uri="{FF2B5EF4-FFF2-40B4-BE49-F238E27FC236}">
                <a16:creationId xmlns:a16="http://schemas.microsoft.com/office/drawing/2014/main" id="{3BCA786F-96F0-4FD7-A2AE-97BA8DF45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761" y="1312314"/>
            <a:ext cx="9286875" cy="242887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&amp;Rcy;&amp;iecy;&amp;zcy;&amp;ucy;&amp;lcy;&amp;tcy;&amp;acy;&amp;tcy; &amp;scy; &amp;icy;&amp;zcy;&amp;ocy;&amp;bcy;&amp;rcy;&amp;acy;&amp;zhcy;&amp;iecy;&amp;ncy;&amp;icy;&amp;iecy; &amp;zcy;&amp;acy; html 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10200" y="2057400"/>
            <a:ext cx="1447800" cy="118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form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6620" y="2242411"/>
            <a:ext cx="926592" cy="92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mage result for http ic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34175">
            <a:off x="6900662" y="2242410"/>
            <a:ext cx="926592" cy="92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лавие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/>
              <a:t>HTML Forms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/>
              <a:t>Form Method and Action</a:t>
            </a:r>
          </a:p>
        </p:txBody>
      </p:sp>
    </p:spTree>
    <p:extLst>
      <p:ext uri="{BB962C8B-B14F-4D97-AF65-F5344CB8AC3E}">
        <p14:creationId xmlns:p14="http://schemas.microsoft.com/office/powerpoint/2010/main" val="252777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Arrow: Down 11"/>
          <p:cNvSpPr/>
          <p:nvPr/>
        </p:nvSpPr>
        <p:spPr>
          <a:xfrm>
            <a:off x="5881846" y="3406431"/>
            <a:ext cx="425130" cy="5559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3" name="Arrow: Down 13"/>
          <p:cNvSpPr/>
          <p:nvPr/>
        </p:nvSpPr>
        <p:spPr>
          <a:xfrm>
            <a:off x="5881845" y="4996514"/>
            <a:ext cx="425130" cy="5559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92001" y="1151122"/>
            <a:ext cx="11804822" cy="5570355"/>
          </a:xfrm>
          <a:prstGeom prst="rect">
            <a:avLst/>
          </a:prstGeom>
        </p:spPr>
        <p:txBody>
          <a:bodyPr/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Defines where to submit the form data:</a:t>
            </a:r>
          </a:p>
        </p:txBody>
      </p:sp>
      <p:sp>
        <p:nvSpPr>
          <p:cNvPr id="26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/>
              <a:t>HTML Forms – Action Attribute</a:t>
            </a:r>
            <a:endParaRPr lang="bg-BG" dirty="0"/>
          </a:p>
        </p:txBody>
      </p:sp>
      <p:pic>
        <p:nvPicPr>
          <p:cNvPr id="27" name="Picture 2" descr="https://puu.sh/tpoNr/74685dbf3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8046" y="4078006"/>
            <a:ext cx="3232728" cy="8029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 Placeholder 5"/>
          <p:cNvSpPr txBox="1">
            <a:spLocks/>
          </p:cNvSpPr>
          <p:nvPr/>
        </p:nvSpPr>
        <p:spPr>
          <a:xfrm>
            <a:off x="1446211" y="1991316"/>
            <a:ext cx="9296398" cy="1246496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&lt;form </a:t>
            </a:r>
            <a:r>
              <a:rPr lang="en-US" sz="2500" noProof="1">
                <a:solidFill>
                  <a:schemeClr val="bg1"/>
                </a:solidFill>
                <a:effectLst/>
              </a:rPr>
              <a:t>action="home.html"</a:t>
            </a:r>
            <a:r>
              <a:rPr lang="en-US" sz="2500" noProof="1">
                <a:solidFill>
                  <a:schemeClr val="tx1"/>
                </a:solidFill>
                <a:effectLst/>
              </a:rPr>
              <a:t>&gt;</a:t>
            </a:r>
          </a:p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  &lt;input type="submit" value="Go to homepage"/&gt;</a:t>
            </a:r>
          </a:p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&lt;/form&gt;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473" y="5837236"/>
            <a:ext cx="2809875" cy="6858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226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101" y="1905000"/>
            <a:ext cx="2971800" cy="1562592"/>
          </a:xfrm>
          <a:prstGeom prst="rect">
            <a:avLst/>
          </a:prstGeom>
        </p:spPr>
      </p:pic>
      <p:sp>
        <p:nvSpPr>
          <p:cNvPr id="2" name="Заглавие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/>
              <a:t>HTTP Basics​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/>
              <a:t>Request and Responses</a:t>
            </a:r>
          </a:p>
        </p:txBody>
      </p:sp>
    </p:spTree>
    <p:extLst>
      <p:ext uri="{BB962C8B-B14F-4D97-AF65-F5344CB8AC3E}">
        <p14:creationId xmlns:p14="http://schemas.microsoft.com/office/powerpoint/2010/main" val="262318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HTML Forms – Method Attribute (1) </a:t>
            </a:r>
            <a:endParaRPr lang="bg-BG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688199" y="1939339"/>
            <a:ext cx="7162801" cy="2015936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&lt;form action="/" </a:t>
            </a:r>
            <a:r>
              <a:rPr lang="en-US" sz="2500" noProof="1">
                <a:solidFill>
                  <a:schemeClr val="bg1"/>
                </a:solidFill>
                <a:effectLst/>
              </a:rPr>
              <a:t>method="get"</a:t>
            </a:r>
            <a:r>
              <a:rPr lang="en-US" sz="2500" noProof="1">
                <a:solidFill>
                  <a:schemeClr val="tx1"/>
                </a:solidFill>
                <a:effectLst/>
              </a:rPr>
              <a:t>&gt;</a:t>
            </a:r>
            <a:br>
              <a:rPr lang="en-US" sz="2500" noProof="1">
                <a:solidFill>
                  <a:schemeClr val="tx1"/>
                </a:solidFill>
                <a:effectLst/>
              </a:rPr>
            </a:br>
            <a:r>
              <a:rPr lang="en-US" sz="2500" noProof="1">
                <a:solidFill>
                  <a:schemeClr val="tx1"/>
                </a:solidFill>
                <a:effectLst/>
              </a:rPr>
              <a:t>  Name: &lt;input type="text" name="name"&gt;</a:t>
            </a:r>
            <a:br>
              <a:rPr lang="en-US" sz="2500" noProof="1">
                <a:solidFill>
                  <a:schemeClr val="tx1"/>
                </a:solidFill>
                <a:effectLst/>
              </a:rPr>
            </a:br>
            <a:r>
              <a:rPr lang="en-US" sz="2500" noProof="1">
                <a:solidFill>
                  <a:schemeClr val="tx1"/>
                </a:solidFill>
                <a:effectLst/>
              </a:rPr>
              <a:t>  &lt;br&gt;</a:t>
            </a:r>
          </a:p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  &lt;input type="submit" value="Submit"&gt;</a:t>
            </a:r>
          </a:p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&lt;/form&gt;</a:t>
            </a:r>
          </a:p>
        </p:txBody>
      </p:sp>
      <p:sp>
        <p:nvSpPr>
          <p:cNvPr id="9" name="Arrow: Down 16"/>
          <p:cNvSpPr/>
          <p:nvPr/>
        </p:nvSpPr>
        <p:spPr>
          <a:xfrm rot="16200000">
            <a:off x="4723967" y="4939702"/>
            <a:ext cx="422595" cy="81483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92001" y="1151122"/>
            <a:ext cx="11804822" cy="5570355"/>
          </a:xfrm>
          <a:prstGeom prst="rect">
            <a:avLst/>
          </a:prstGeom>
        </p:spPr>
        <p:txBody>
          <a:bodyPr/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Specifies the HTTP method to use when sending form-data</a:t>
            </a:r>
            <a:endParaRPr lang="bg-BG" dirty="0"/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8706000" y="3159000"/>
            <a:ext cx="3105000" cy="1309253"/>
          </a:xfrm>
          <a:prstGeom prst="wedgeRoundRectCallout">
            <a:avLst>
              <a:gd name="adj1" fmla="val -34156"/>
              <a:gd name="adj2" fmla="val 72186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bg2"/>
                </a:solidFill>
                <a:cs typeface="Consolas" pitchFamily="49" charset="0"/>
              </a:rPr>
              <a:t>The form data is in the URL</a:t>
            </a:r>
            <a:endParaRPr lang="bg-BG" sz="3200" b="1" noProof="1">
              <a:solidFill>
                <a:schemeClr val="bg2"/>
              </a:solidFill>
              <a:cs typeface="Consolas" pitchFamily="49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00" y="4816563"/>
            <a:ext cx="3524250" cy="952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930" y="4847058"/>
            <a:ext cx="3886200" cy="1000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48556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3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"/>
          <p:cNvSpPr txBox="1">
            <a:spLocks/>
          </p:cNvSpPr>
          <p:nvPr/>
        </p:nvSpPr>
        <p:spPr>
          <a:xfrm>
            <a:off x="217709" y="3646712"/>
            <a:ext cx="10972800" cy="2308324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400" noProof="1">
                <a:solidFill>
                  <a:schemeClr val="tx1"/>
                </a:solidFill>
                <a:effectLst/>
              </a:rPr>
              <a:t>POST http://localhost/index.html HTTP/1.1</a:t>
            </a:r>
          </a:p>
          <a:p>
            <a:pPr>
              <a:lnSpc>
                <a:spcPct val="100000"/>
              </a:lnSpc>
            </a:pPr>
            <a:r>
              <a:rPr lang="en-US" sz="2400" noProof="1">
                <a:solidFill>
                  <a:schemeClr val="tx1"/>
                </a:solidFill>
                <a:effectLst/>
              </a:rPr>
              <a:t>Host: localhost</a:t>
            </a:r>
          </a:p>
          <a:p>
            <a:pPr>
              <a:lnSpc>
                <a:spcPct val="100000"/>
              </a:lnSpc>
            </a:pPr>
            <a:r>
              <a:rPr lang="en-US" sz="2400" noProof="1">
                <a:solidFill>
                  <a:schemeClr val="tx1"/>
                </a:solidFill>
                <a:effectLst/>
              </a:rPr>
              <a:t>Content-Type: application/x-www-form-urlencoded</a:t>
            </a:r>
          </a:p>
          <a:p>
            <a:pPr>
              <a:lnSpc>
                <a:spcPct val="100000"/>
              </a:lnSpc>
            </a:pPr>
            <a:r>
              <a:rPr lang="en-US" sz="2400" noProof="1">
                <a:solidFill>
                  <a:schemeClr val="tx1"/>
                </a:solidFill>
                <a:effectLst/>
              </a:rPr>
              <a:t>Content-Length: 10</a:t>
            </a:r>
          </a:p>
          <a:p>
            <a:pPr>
              <a:lnSpc>
                <a:spcPct val="100000"/>
              </a:lnSpc>
            </a:pPr>
            <a:endParaRPr lang="en-US" sz="2400" noProof="1">
              <a:solidFill>
                <a:schemeClr val="tx1"/>
              </a:solidFill>
              <a:effectLst/>
            </a:endParaRPr>
          </a:p>
          <a:p>
            <a:pPr>
              <a:lnSpc>
                <a:spcPct val="100000"/>
              </a:lnSpc>
            </a:pPr>
            <a:r>
              <a:rPr lang="en-US" sz="2400" noProof="1">
                <a:solidFill>
                  <a:schemeClr val="tx1"/>
                </a:solidFill>
                <a:effectLst/>
              </a:rPr>
              <a:t>name=Pesho</a:t>
            </a:r>
          </a:p>
        </p:txBody>
      </p:sp>
      <p:sp>
        <p:nvSpPr>
          <p:cNvPr id="8" name="Arrow: Down 7"/>
          <p:cNvSpPr/>
          <p:nvPr/>
        </p:nvSpPr>
        <p:spPr>
          <a:xfrm rot="16200000">
            <a:off x="7746452" y="1847223"/>
            <a:ext cx="425984" cy="677402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HTML Forms – Method Attribute (2)</a:t>
            </a:r>
            <a:endParaRPr lang="bg-BG" dirty="0"/>
          </a:p>
        </p:txBody>
      </p:sp>
      <p:sp>
        <p:nvSpPr>
          <p:cNvPr id="11" name="Text Placeholder 5"/>
          <p:cNvSpPr txBox="1">
            <a:spLocks/>
          </p:cNvSpPr>
          <p:nvPr/>
        </p:nvSpPr>
        <p:spPr>
          <a:xfrm>
            <a:off x="204891" y="1314000"/>
            <a:ext cx="7162801" cy="2015936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&lt;form action="/" </a:t>
            </a:r>
            <a:r>
              <a:rPr lang="en-US" sz="2500" noProof="1">
                <a:solidFill>
                  <a:schemeClr val="bg1"/>
                </a:solidFill>
                <a:effectLst/>
              </a:rPr>
              <a:t>method="post"</a:t>
            </a:r>
            <a:r>
              <a:rPr lang="en-US" sz="2500" noProof="1">
                <a:solidFill>
                  <a:schemeClr val="tx1"/>
                </a:solidFill>
                <a:effectLst/>
              </a:rPr>
              <a:t>&gt;</a:t>
            </a:r>
            <a:br>
              <a:rPr lang="en-US" sz="2500" noProof="1">
                <a:solidFill>
                  <a:schemeClr val="tx1"/>
                </a:solidFill>
                <a:effectLst/>
              </a:rPr>
            </a:br>
            <a:r>
              <a:rPr lang="en-US" sz="2500" noProof="1">
                <a:solidFill>
                  <a:schemeClr val="tx1"/>
                </a:solidFill>
                <a:effectLst/>
              </a:rPr>
              <a:t>  Name: &lt;input type="text" name="name"&gt;</a:t>
            </a:r>
            <a:br>
              <a:rPr lang="en-US" sz="2500" noProof="1">
                <a:solidFill>
                  <a:schemeClr val="tx1"/>
                </a:solidFill>
                <a:effectLst/>
              </a:rPr>
            </a:br>
            <a:r>
              <a:rPr lang="en-US" sz="2500" noProof="1">
                <a:solidFill>
                  <a:schemeClr val="tx1"/>
                </a:solidFill>
                <a:effectLst/>
              </a:rPr>
              <a:t>  &lt;br&gt;</a:t>
            </a:r>
          </a:p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  &lt;input type="submit" value="Submit"&gt;</a:t>
            </a:r>
          </a:p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&lt;/form&gt;</a:t>
            </a: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2811000" y="5484305"/>
            <a:ext cx="3081606" cy="941461"/>
          </a:xfrm>
          <a:prstGeom prst="wedgeRoundRectCallout">
            <a:avLst>
              <a:gd name="adj1" fmla="val -64386"/>
              <a:gd name="adj2" fmla="val -21401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HTTP request body holds the form data</a:t>
            </a:r>
            <a:endParaRPr lang="bg-BG" sz="2400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4" name="Arrow: Down 11"/>
          <p:cNvSpPr/>
          <p:nvPr/>
        </p:nvSpPr>
        <p:spPr>
          <a:xfrm rot="2329550">
            <a:off x="8757187" y="2756303"/>
            <a:ext cx="577530" cy="79746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9146" y="1687456"/>
            <a:ext cx="3293884" cy="8902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31994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3" grpId="0" animBg="1"/>
      <p:bldP spid="1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rrow: Down 10"/>
          <p:cNvSpPr/>
          <p:nvPr/>
        </p:nvSpPr>
        <p:spPr>
          <a:xfrm>
            <a:off x="5961001" y="3366367"/>
            <a:ext cx="540000" cy="7027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URL Encoded Form Data – Example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90404" y="1276341"/>
            <a:ext cx="10959624" cy="2015936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&lt;form action="/" </a:t>
            </a:r>
            <a:r>
              <a:rPr lang="en-US" sz="2500" noProof="1">
                <a:solidFill>
                  <a:schemeClr val="bg1"/>
                </a:solidFill>
                <a:effectLst/>
              </a:rPr>
              <a:t>method="post"</a:t>
            </a:r>
            <a:r>
              <a:rPr lang="en-US" sz="2500" noProof="1">
                <a:solidFill>
                  <a:schemeClr val="tx1"/>
                </a:solidFill>
                <a:effectLst/>
              </a:rPr>
              <a:t>&gt;</a:t>
            </a:r>
          </a:p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  Name: &lt;input type="text" name="name"/&gt; &lt;br/&gt;</a:t>
            </a:r>
          </a:p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  Age: &lt;input type="text" name="age"/&gt; &lt;br/&gt;</a:t>
            </a:r>
          </a:p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  &lt;input type="submit" /&gt;</a:t>
            </a:r>
          </a:p>
          <a:p>
            <a:pPr>
              <a:lnSpc>
                <a:spcPct val="100000"/>
              </a:lnSpc>
            </a:pPr>
            <a:r>
              <a:rPr lang="en-US" sz="2500" noProof="1">
                <a:solidFill>
                  <a:schemeClr val="tx1"/>
                </a:solidFill>
                <a:effectLst/>
              </a:rPr>
              <a:t>&lt;/form&gt;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171411" y="4103579"/>
            <a:ext cx="10959624" cy="2400657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eaLnBrk="0" hangingPunct="0">
              <a:lnSpc>
                <a:spcPct val="10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 sz="2800" b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sz="2500" noProof="1">
                <a:solidFill>
                  <a:schemeClr val="bg1"/>
                </a:solidFill>
                <a:effectLst/>
              </a:rPr>
              <a:t>POST</a:t>
            </a:r>
            <a:r>
              <a:rPr lang="en-US" sz="2500" noProof="1">
                <a:solidFill>
                  <a:schemeClr val="tx1"/>
                </a:solidFill>
                <a:effectLst/>
              </a:rPr>
              <a:t> http://localhost/cgi-bin/index.cgi HTTP/1.1</a:t>
            </a:r>
          </a:p>
          <a:p>
            <a:r>
              <a:rPr lang="en-US" sz="2500" noProof="1">
                <a:solidFill>
                  <a:schemeClr val="tx1"/>
                </a:solidFill>
                <a:effectLst/>
              </a:rPr>
              <a:t>Host: localhost</a:t>
            </a:r>
          </a:p>
          <a:p>
            <a:r>
              <a:rPr lang="en-US" sz="2500" noProof="1">
                <a:solidFill>
                  <a:schemeClr val="tx1"/>
                </a:solidFill>
                <a:effectLst/>
              </a:rPr>
              <a:t>Content-Type: </a:t>
            </a:r>
            <a:r>
              <a:rPr lang="en-US" sz="2500" noProof="1">
                <a:solidFill>
                  <a:schemeClr val="bg1"/>
                </a:solidFill>
                <a:effectLst/>
              </a:rPr>
              <a:t>application/x-www-form-urlencoded</a:t>
            </a:r>
          </a:p>
          <a:p>
            <a:r>
              <a:rPr lang="en-US" sz="2500" noProof="1">
                <a:solidFill>
                  <a:schemeClr val="tx1"/>
                </a:solidFill>
                <a:effectLst/>
              </a:rPr>
              <a:t>Content-Length: 23</a:t>
            </a:r>
          </a:p>
          <a:p>
            <a:endParaRPr lang="en-US" sz="2500" noProof="1">
              <a:solidFill>
                <a:schemeClr val="tx1"/>
              </a:solidFill>
              <a:effectLst/>
            </a:endParaRPr>
          </a:p>
          <a:p>
            <a:r>
              <a:rPr lang="en-US" sz="2500" noProof="1">
                <a:solidFill>
                  <a:schemeClr val="bg1"/>
                </a:solidFill>
                <a:effectLst/>
              </a:rPr>
              <a:t>name</a:t>
            </a:r>
            <a:r>
              <a:rPr lang="en-US" sz="2500" noProof="1">
                <a:solidFill>
                  <a:schemeClr val="tx1"/>
                </a:solidFill>
                <a:effectLst/>
              </a:rPr>
              <a:t>=</a:t>
            </a:r>
            <a:r>
              <a:rPr lang="en-US" sz="2500" noProof="1">
                <a:solidFill>
                  <a:schemeClr val="bg1"/>
                </a:solidFill>
                <a:effectLst/>
              </a:rPr>
              <a:t>Maria+Smith</a:t>
            </a:r>
            <a:r>
              <a:rPr lang="en-US" sz="2500" noProof="1">
                <a:solidFill>
                  <a:schemeClr val="tx1"/>
                </a:solidFill>
                <a:effectLst/>
              </a:rPr>
              <a:t>&amp;</a:t>
            </a:r>
            <a:r>
              <a:rPr lang="en-US" sz="2500" noProof="1">
                <a:solidFill>
                  <a:schemeClr val="bg1"/>
                </a:solidFill>
                <a:effectLst/>
              </a:rPr>
              <a:t>age</a:t>
            </a:r>
            <a:r>
              <a:rPr lang="en-US" sz="2500" noProof="1">
                <a:solidFill>
                  <a:schemeClr val="tx1"/>
                </a:solidFill>
                <a:effectLst/>
              </a:rPr>
              <a:t>=</a:t>
            </a:r>
            <a:r>
              <a:rPr lang="en-US" sz="2500" noProof="1">
                <a:solidFill>
                  <a:schemeClr val="bg1"/>
                </a:solidFill>
                <a:effectLst/>
              </a:rPr>
              <a:t>19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7315200" y="5526480"/>
            <a:ext cx="2667000" cy="998522"/>
          </a:xfrm>
          <a:prstGeom prst="wedgeRoundRectCallout">
            <a:avLst>
              <a:gd name="adj1" fmla="val -78873"/>
              <a:gd name="adj2" fmla="val -66389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File uploads are not supported</a:t>
            </a:r>
            <a:endParaRPr lang="bg-BG" sz="2400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pic>
        <p:nvPicPr>
          <p:cNvPr id="11" name="Picture 2" descr="https://puu.sh/tsPRe/e96381f4f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0601" y="2465916"/>
            <a:ext cx="4114800" cy="165272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50279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B82CD99-B57C-4CA4-85F1-A0D7036417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752600"/>
            <a:ext cx="3124200" cy="16830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Заглавие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HTTP/2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What's New? What's Better? What's HTTP/2</a:t>
            </a:r>
          </a:p>
        </p:txBody>
      </p:sp>
    </p:spTree>
    <p:extLst>
      <p:ext uri="{BB962C8B-B14F-4D97-AF65-F5344CB8AC3E}">
        <p14:creationId xmlns:p14="http://schemas.microsoft.com/office/powerpoint/2010/main" val="1983779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1DE86E6C-E7CF-4603-B948-46AEFBCFF062}"/>
              </a:ext>
            </a:extLst>
          </p:cNvPr>
          <p:cNvSpPr txBox="1">
            <a:spLocks/>
          </p:cNvSpPr>
          <p:nvPr/>
        </p:nvSpPr>
        <p:spPr>
          <a:xfrm>
            <a:off x="192001" y="1151122"/>
            <a:ext cx="11804822" cy="2785177"/>
          </a:xfrm>
          <a:prstGeom prst="rect">
            <a:avLst/>
          </a:prstGeom>
        </p:spPr>
        <p:txBody>
          <a:bodyPr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sz="2800" b="1" dirty="0">
                <a:solidFill>
                  <a:schemeClr val="bg1"/>
                </a:solidFill>
              </a:rPr>
              <a:t>HTTP/2</a:t>
            </a:r>
            <a:r>
              <a:rPr lang="en-US" sz="2800" dirty="0"/>
              <a:t> (originally named </a:t>
            </a:r>
            <a:r>
              <a:rPr lang="en-US" sz="2800" b="1" dirty="0">
                <a:solidFill>
                  <a:schemeClr val="bg1"/>
                </a:solidFill>
              </a:rPr>
              <a:t>HTTP/2.0</a:t>
            </a:r>
            <a:r>
              <a:rPr lang="en-US" sz="2800" dirty="0"/>
              <a:t>) major revision of the </a:t>
            </a:r>
            <a:r>
              <a:rPr lang="en-US" sz="2800" b="1" dirty="0">
                <a:solidFill>
                  <a:schemeClr val="bg1"/>
                </a:solidFill>
              </a:rPr>
              <a:t>HTTP</a:t>
            </a:r>
            <a:r>
              <a:rPr lang="en-US" sz="2800" dirty="0"/>
              <a:t> network </a:t>
            </a:r>
            <a:br>
              <a:rPr lang="en-US" sz="2800" dirty="0"/>
            </a:br>
            <a:r>
              <a:rPr lang="en-US" sz="2800" dirty="0"/>
              <a:t>protocol used by the </a:t>
            </a:r>
            <a:r>
              <a:rPr lang="en-US" sz="2800" b="1" dirty="0">
                <a:solidFill>
                  <a:schemeClr val="bg1"/>
                </a:solidFill>
              </a:rPr>
              <a:t>World Wide Web</a:t>
            </a:r>
            <a:r>
              <a:rPr lang="en-US" sz="2800" dirty="0"/>
              <a:t>.</a:t>
            </a:r>
          </a:p>
          <a:p>
            <a:pPr lvl="1"/>
            <a:r>
              <a:rPr lang="en-US" sz="2600" dirty="0"/>
              <a:t>Supported by most of the popular web browsers (Chrome, Mozilla, Opera...)</a:t>
            </a:r>
          </a:p>
          <a:p>
            <a:pPr lvl="1"/>
            <a:r>
              <a:rPr lang="en-US" sz="2600" dirty="0"/>
              <a:t>Fast &amp; Optimized.</a:t>
            </a:r>
            <a:r>
              <a:rPr lang="bg-BG" sz="2600" dirty="0"/>
              <a:t> </a:t>
            </a:r>
            <a:r>
              <a:rPr lang="en-US" sz="2600" dirty="0"/>
              <a:t>Meets modern web usage requirements.</a:t>
            </a:r>
            <a:endParaRPr lang="bg-BG" sz="2600" dirty="0"/>
          </a:p>
          <a:p>
            <a:pPr lvl="1"/>
            <a:r>
              <a:rPr lang="en-US" sz="2600" dirty="0"/>
              <a:t>Completely Backwards-Compatible</a:t>
            </a:r>
            <a:r>
              <a:rPr lang="en-US" sz="2400" dirty="0"/>
              <a:t>.</a:t>
            </a: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43BAEDBC-FFB2-4DBC-9B53-D5302D4D5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What's HTTP/2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69B5CFD-8D2B-4507-89F9-B621B0ED2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3856453"/>
            <a:ext cx="5715000" cy="23812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3C01ED6-1807-43EE-AE4F-9266AA25CE1E}"/>
              </a:ext>
            </a:extLst>
          </p:cNvPr>
          <p:cNvSpPr txBox="1">
            <a:spLocks/>
          </p:cNvSpPr>
          <p:nvPr/>
        </p:nvSpPr>
        <p:spPr>
          <a:xfrm>
            <a:off x="190404" y="4495800"/>
            <a:ext cx="6057997" cy="1600200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sz="2800" dirty="0"/>
              <a:t>As of Jan 2021, </a:t>
            </a:r>
            <a:r>
              <a:rPr lang="en-US" sz="2800" b="1" dirty="0">
                <a:solidFill>
                  <a:schemeClr val="bg1"/>
                </a:solidFill>
              </a:rPr>
              <a:t>50%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dirty="0"/>
              <a:t>of all the websites support </a:t>
            </a:r>
            <a:r>
              <a:rPr lang="en-US" sz="2800" b="1" dirty="0">
                <a:solidFill>
                  <a:schemeClr val="bg1"/>
                </a:solidFill>
              </a:rPr>
              <a:t>HTTP/2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br>
              <a:rPr lang="en-US" sz="2800" b="1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2800" dirty="0"/>
              <a:t>(W3Techs statistics).</a:t>
            </a:r>
          </a:p>
          <a:p>
            <a:endParaRPr lang="en-US" sz="2600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906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27FA31-7BEE-4554-9BEF-BCE95E41A187}"/>
              </a:ext>
            </a:extLst>
          </p:cNvPr>
          <p:cNvSpPr txBox="1">
            <a:spLocks/>
          </p:cNvSpPr>
          <p:nvPr/>
        </p:nvSpPr>
        <p:spPr>
          <a:xfrm>
            <a:off x="192001" y="1151122"/>
            <a:ext cx="11804822" cy="4868679"/>
          </a:xfrm>
          <a:prstGeom prst="rect">
            <a:avLst/>
          </a:prstGeom>
        </p:spPr>
        <p:txBody>
          <a:bodyPr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HTTP/2</a:t>
            </a:r>
            <a:r>
              <a:rPr lang="en-US" sz="3200" b="1" dirty="0"/>
              <a:t> </a:t>
            </a:r>
            <a:r>
              <a:rPr lang="en-US" sz="3200" dirty="0"/>
              <a:t>is meant to erase the need of maintaining complex server   infrastructures in order to perform well.</a:t>
            </a:r>
          </a:p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HTTP/2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/>
              <a:t>communicates in binary data frames.</a:t>
            </a:r>
          </a:p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HTTP/2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/>
              <a:t>introduces several new important elements</a:t>
            </a:r>
          </a:p>
          <a:p>
            <a:pPr lvl="1"/>
            <a:r>
              <a:rPr lang="en-US" sz="3000" dirty="0"/>
              <a:t>HTTP/2 Multiplexing</a:t>
            </a:r>
          </a:p>
          <a:p>
            <a:pPr lvl="1"/>
            <a:r>
              <a:rPr lang="en-US" sz="3000" dirty="0"/>
              <a:t>HTTP/2 Header Compression</a:t>
            </a:r>
          </a:p>
          <a:p>
            <a:pPr lvl="1"/>
            <a:r>
              <a:rPr lang="en-US" sz="3000" dirty="0"/>
              <a:t>HTTP/2 Server Push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ED341F3-2B57-4DB4-9C48-1E8ACF888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What's New?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EA5FC5-4873-42EF-A0B8-0E50EA689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565" y="3841411"/>
            <a:ext cx="5707875" cy="2430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5D58EF-DB84-4E7A-B0D1-351BBCE4B1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23553" y="1952934"/>
            <a:ext cx="3322155" cy="904980"/>
          </a:xfrm>
          <a:prstGeom prst="rect">
            <a:avLst/>
          </a:prstGeom>
        </p:spPr>
      </p:pic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4834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A633309-7E02-495E-913B-9604135717A5}"/>
              </a:ext>
            </a:extLst>
          </p:cNvPr>
          <p:cNvSpPr txBox="1">
            <a:spLocks/>
          </p:cNvSpPr>
          <p:nvPr/>
        </p:nvSpPr>
        <p:spPr>
          <a:xfrm>
            <a:off x="192001" y="1151122"/>
            <a:ext cx="11804822" cy="677679"/>
          </a:xfrm>
          <a:prstGeom prst="rect">
            <a:avLst/>
          </a:prstGeom>
        </p:spPr>
        <p:txBody>
          <a:bodyPr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The art of handling multiple streams over a </a:t>
            </a:r>
            <a:r>
              <a:rPr lang="en-US" sz="3200" b="1" dirty="0">
                <a:solidFill>
                  <a:schemeClr val="bg1"/>
                </a:solidFill>
              </a:rPr>
              <a:t>single</a:t>
            </a:r>
            <a:r>
              <a:rPr lang="en-US" sz="3200" dirty="0"/>
              <a:t> TCP connection.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A015DA5-614A-400C-BD3A-E66C57D0C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HTTP/2 Multiplexing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70A2DB-A128-41F0-9878-AD5D70996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412" y="1924239"/>
            <a:ext cx="7620000" cy="4505325"/>
          </a:xfrm>
          <a:prstGeom prst="rect">
            <a:avLst/>
          </a:prstGeom>
        </p:spPr>
      </p:pic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724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44E02C40-02AD-451F-8103-39ED4ED57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4" y="-15077"/>
            <a:ext cx="9577597" cy="1110780"/>
          </a:xfrm>
        </p:spPr>
        <p:txBody>
          <a:bodyPr/>
          <a:lstStyle/>
          <a:p>
            <a:r>
              <a:rPr lang="en-US" dirty="0"/>
              <a:t>HTTP/2</a:t>
            </a:r>
          </a:p>
        </p:txBody>
      </p:sp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571D0CCE-593B-4347-A68C-88B5947E6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315" y="1447800"/>
            <a:ext cx="6484096" cy="4724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C8DFED8-44C4-4CEB-97C0-C0EA3B2F4E85}"/>
              </a:ext>
            </a:extLst>
          </p:cNvPr>
          <p:cNvSpPr txBox="1">
            <a:spLocks/>
          </p:cNvSpPr>
          <p:nvPr/>
        </p:nvSpPr>
        <p:spPr>
          <a:xfrm>
            <a:off x="386667" y="1524000"/>
            <a:ext cx="4760999" cy="4648200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</a:rPr>
              <a:t>HTTP/2</a:t>
            </a:r>
            <a:r>
              <a:rPr lang="en-US" sz="3000" dirty="0"/>
              <a:t> maintains a </a:t>
            </a:r>
            <a:r>
              <a:rPr lang="en-US" sz="3000" b="1" dirty="0">
                <a:solidFill>
                  <a:schemeClr val="bg1"/>
                </a:solidFill>
              </a:rPr>
              <a:t>HTTP</a:t>
            </a:r>
            <a:r>
              <a:rPr lang="en-US" sz="3000" dirty="0">
                <a:solidFill>
                  <a:schemeClr val="bg1"/>
                </a:solidFill>
              </a:rPr>
              <a:t> </a:t>
            </a:r>
            <a:r>
              <a:rPr lang="en-US" sz="3000" b="1" dirty="0">
                <a:solidFill>
                  <a:schemeClr val="bg1"/>
                </a:solidFill>
              </a:rPr>
              <a:t>Header Table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/>
              <a:t>across requests.</a:t>
            </a:r>
          </a:p>
          <a:p>
            <a:pPr>
              <a:buClr>
                <a:schemeClr val="tx1"/>
              </a:buClr>
            </a:pPr>
            <a:r>
              <a:rPr lang="en-US" sz="3000" dirty="0"/>
              <a:t>Optimizes communication drastically.</a:t>
            </a:r>
          </a:p>
          <a:p>
            <a:pPr>
              <a:buClr>
                <a:schemeClr val="tx1"/>
              </a:buClr>
            </a:pPr>
            <a:r>
              <a:rPr lang="en-US" sz="3000" dirty="0"/>
              <a:t>The process is essentially a </a:t>
            </a:r>
            <a:r>
              <a:rPr lang="en-US" sz="3000" b="1" dirty="0">
                <a:solidFill>
                  <a:schemeClr val="bg1"/>
                </a:solidFill>
              </a:rPr>
              <a:t>de-duplication</a:t>
            </a:r>
            <a:r>
              <a:rPr lang="en-US" sz="3000" dirty="0"/>
              <a:t>, rather than compression.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47</a:t>
            </a:fld>
            <a:endParaRPr lang="en-US" noProof="0" dirty="0"/>
          </a:p>
        </p:txBody>
      </p:sp>
      <p:sp>
        <p:nvSpPr>
          <p:cNvPr id="2" name="Овал 1"/>
          <p:cNvSpPr/>
          <p:nvPr/>
        </p:nvSpPr>
        <p:spPr bwMode="auto">
          <a:xfrm>
            <a:off x="5691000" y="1674000"/>
            <a:ext cx="5220000" cy="67500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Текстово поле 2"/>
          <p:cNvSpPr txBox="1"/>
          <p:nvPr/>
        </p:nvSpPr>
        <p:spPr>
          <a:xfrm>
            <a:off x="7086000" y="1699313"/>
            <a:ext cx="2205000" cy="624374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2"/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dirty="0">
                <a:solidFill>
                  <a:schemeClr val="bg2"/>
                </a:solidFill>
              </a:rPr>
              <a:t>HTTP/2</a:t>
            </a:r>
          </a:p>
        </p:txBody>
      </p:sp>
    </p:spTree>
    <p:extLst>
      <p:ext uri="{BB962C8B-B14F-4D97-AF65-F5344CB8AC3E}">
        <p14:creationId xmlns:p14="http://schemas.microsoft.com/office/powerpoint/2010/main" val="1971268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1DC906-9535-456D-B639-B64BF736F872}"/>
              </a:ext>
            </a:extLst>
          </p:cNvPr>
          <p:cNvSpPr txBox="1">
            <a:spLocks/>
          </p:cNvSpPr>
          <p:nvPr/>
        </p:nvSpPr>
        <p:spPr>
          <a:xfrm>
            <a:off x="192001" y="1151122"/>
            <a:ext cx="11804822" cy="1211079"/>
          </a:xfrm>
          <a:prstGeom prst="rect">
            <a:avLst/>
          </a:prstGeom>
        </p:spPr>
        <p:txBody>
          <a:bodyPr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</a:rPr>
              <a:t>HTTP/2 Server Push </a:t>
            </a:r>
            <a:r>
              <a:rPr lang="en-US" sz="3000" dirty="0"/>
              <a:t>is the process of sending resources to clients,         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without</a:t>
            </a:r>
            <a:r>
              <a:rPr lang="en-US" sz="3000" dirty="0"/>
              <a:t> them having to ask for it.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EC7B0C74-A74C-4390-97B4-52B451961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dirty="0"/>
              <a:t>HTTP/2 Server Push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32A2FF-CC85-446E-8FE4-DCEDFCF778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81" y="2667000"/>
            <a:ext cx="10972038" cy="3429000"/>
          </a:xfrm>
          <a:prstGeom prst="rect">
            <a:avLst/>
          </a:prstGeom>
        </p:spPr>
      </p:pic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943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44"/>
          <p:cNvSpPr txBox="1"/>
          <p:nvPr/>
        </p:nvSpPr>
        <p:spPr>
          <a:xfrm>
            <a:off x="192001" y="1151122"/>
            <a:ext cx="11804822" cy="2785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6915" marR="0" lvl="0" indent="-456915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HTTP/3</a:t>
            </a:r>
            <a:r>
              <a:rPr lang="en-US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is a new standard in development that will affect how web browsers and servers communicate.</a:t>
            </a:r>
          </a:p>
          <a:p>
            <a:pPr marL="456915" lvl="1" indent="-456915">
              <a:lnSpc>
                <a:spcPct val="105000"/>
              </a:lnSpc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Significant upgrades for user experience</a:t>
            </a:r>
          </a:p>
          <a:p>
            <a:pPr marL="456915" lvl="5" indent="-456915">
              <a:lnSpc>
                <a:spcPct val="105000"/>
              </a:lnSpc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Performance</a:t>
            </a:r>
            <a:r>
              <a:rPr lang="en-US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Reliability</a:t>
            </a:r>
            <a:r>
              <a:rPr lang="en-US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Security</a:t>
            </a:r>
            <a:endParaRPr lang="en-US" sz="3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2" name="Google Shape;662;p44"/>
          <p:cNvSpPr txBox="1">
            <a:spLocks noGrp="1"/>
          </p:cNvSpPr>
          <p:nvPr>
            <p:ph type="title"/>
          </p:nvPr>
        </p:nvSpPr>
        <p:spPr>
          <a:xfrm>
            <a:off x="190404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Font typeface="Calibri"/>
              <a:buNone/>
            </a:pPr>
            <a:r>
              <a:rPr lang="en-US" dirty="0"/>
              <a:t>What's HTTP/3</a:t>
            </a:r>
            <a:endParaRPr dirty="0"/>
          </a:p>
        </p:txBody>
      </p:sp>
      <p:sp>
        <p:nvSpPr>
          <p:cNvPr id="664" name="Google Shape;664;p44"/>
          <p:cNvSpPr txBox="1"/>
          <p:nvPr/>
        </p:nvSpPr>
        <p:spPr>
          <a:xfrm>
            <a:off x="190404" y="4495800"/>
            <a:ext cx="7075596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rmAutofit/>
          </a:bodyPr>
          <a:lstStyle/>
          <a:p>
            <a:pPr marL="456915" lvl="0" indent="-456915">
              <a:lnSpc>
                <a:spcPct val="105000"/>
              </a:lnSpc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HTTP/3</a:t>
            </a:r>
            <a:r>
              <a:rPr lang="en-US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runs on </a:t>
            </a: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QUIC</a:t>
            </a:r>
            <a:r>
              <a:rPr lang="en-US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 new transport protocol designed for </a:t>
            </a: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mobile-heavy</a:t>
            </a:r>
            <a:r>
              <a:rPr lang="en-US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Internet usage.</a:t>
            </a:r>
          </a:p>
        </p:txBody>
      </p:sp>
      <p:sp>
        <p:nvSpPr>
          <p:cNvPr id="665" name="Google Shape;665;p44"/>
          <p:cNvSpPr txBox="1">
            <a:spLocks noGrp="1"/>
          </p:cNvSpPr>
          <p:nvPr>
            <p:ph type="sldNum" idx="12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49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2F68328-400F-4C96-8794-4B9ECABA61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850" y="3130693"/>
            <a:ext cx="3840301" cy="2730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840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http://www.imid.adalet.gov.tr/baskanligimiz/subeler/subeler/kurum_arsiv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200" y="1285350"/>
            <a:ext cx="1907248" cy="1907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://www.freevectors.net/files/large/LaptopIco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80482"/>
            <a:ext cx="2116982" cy="211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 Text Transfer Protocol</a:t>
            </a:r>
            <a:endParaRPr lang="bg-BG" dirty="0"/>
          </a:p>
        </p:txBody>
      </p:sp>
      <p:sp>
        <p:nvSpPr>
          <p:cNvPr id="13" name="Arc 12"/>
          <p:cNvSpPr/>
          <p:nvPr/>
        </p:nvSpPr>
        <p:spPr>
          <a:xfrm rot="5400000">
            <a:off x="3811699" y="74501"/>
            <a:ext cx="4187602" cy="6934200"/>
          </a:xfrm>
          <a:custGeom>
            <a:avLst/>
            <a:gdLst>
              <a:gd name="connsiteX0" fmla="*/ 1942454 w 3505200"/>
              <a:gd name="connsiteY0" fmla="*/ 17368 h 5902912"/>
              <a:gd name="connsiteX1" fmla="*/ 3505132 w 3505200"/>
              <a:gd name="connsiteY1" fmla="*/ 2977445 h 5902912"/>
              <a:gd name="connsiteX2" fmla="*/ 1855643 w 3505200"/>
              <a:gd name="connsiteY2" fmla="*/ 5897806 h 5902912"/>
              <a:gd name="connsiteX3" fmla="*/ 1752600 w 3505200"/>
              <a:gd name="connsiteY3" fmla="*/ 2951456 h 5902912"/>
              <a:gd name="connsiteX4" fmla="*/ 1942454 w 3505200"/>
              <a:gd name="connsiteY4" fmla="*/ 17368 h 5902912"/>
              <a:gd name="connsiteX0" fmla="*/ 1942454 w 3505200"/>
              <a:gd name="connsiteY0" fmla="*/ 17368 h 5902912"/>
              <a:gd name="connsiteX1" fmla="*/ 3505132 w 3505200"/>
              <a:gd name="connsiteY1" fmla="*/ 2977445 h 5902912"/>
              <a:gd name="connsiteX2" fmla="*/ 1855643 w 3505200"/>
              <a:gd name="connsiteY2" fmla="*/ 5897806 h 5902912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053746 w 2882154"/>
              <a:gd name="connsiteY1" fmla="*/ 2960077 h 5880438"/>
              <a:gd name="connsiteX2" fmla="*/ 1232596 w 2882154"/>
              <a:gd name="connsiteY2" fmla="*/ 5880438 h 5880438"/>
              <a:gd name="connsiteX0" fmla="*/ 1319407 w 3140318"/>
              <a:gd name="connsiteY0" fmla="*/ 0 h 5880438"/>
              <a:gd name="connsiteX1" fmla="*/ 2882085 w 3140318"/>
              <a:gd name="connsiteY1" fmla="*/ 2960077 h 5880438"/>
              <a:gd name="connsiteX2" fmla="*/ 1232596 w 3140318"/>
              <a:gd name="connsiteY2" fmla="*/ 5880438 h 5880438"/>
              <a:gd name="connsiteX3" fmla="*/ 0 w 3140318"/>
              <a:gd name="connsiteY3" fmla="*/ 2998634 h 5880438"/>
              <a:gd name="connsiteX4" fmla="*/ 1319407 w 3140318"/>
              <a:gd name="connsiteY4" fmla="*/ 0 h 5880438"/>
              <a:gd name="connsiteX0" fmla="*/ 1319407 w 3140318"/>
              <a:gd name="connsiteY0" fmla="*/ 0 h 5880438"/>
              <a:gd name="connsiteX1" fmla="*/ 3140268 w 3140318"/>
              <a:gd name="connsiteY1" fmla="*/ 2970834 h 5880438"/>
              <a:gd name="connsiteX2" fmla="*/ 1232596 w 3140318"/>
              <a:gd name="connsiteY2" fmla="*/ 5880438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677689 w 2882154"/>
              <a:gd name="connsiteY1" fmla="*/ 2841742 h 5880438"/>
              <a:gd name="connsiteX2" fmla="*/ 1232596 w 2882154"/>
              <a:gd name="connsiteY2" fmla="*/ 5880438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677689 w 2882154"/>
              <a:gd name="connsiteY1" fmla="*/ 2841742 h 5880438"/>
              <a:gd name="connsiteX2" fmla="*/ 1232596 w 2882154"/>
              <a:gd name="connsiteY2" fmla="*/ 5880438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677689 w 2882154"/>
              <a:gd name="connsiteY1" fmla="*/ 2841742 h 5880438"/>
              <a:gd name="connsiteX2" fmla="*/ 1232596 w 2882154"/>
              <a:gd name="connsiteY2" fmla="*/ 5880438 h 5880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82154" h="5880438" stroke="0" extrusionOk="0">
                <a:moveTo>
                  <a:pt x="1319407" y="0"/>
                </a:moveTo>
                <a:cubicBezTo>
                  <a:pt x="2214466" y="164250"/>
                  <a:pt x="2890014" y="1443895"/>
                  <a:pt x="2882085" y="2960077"/>
                </a:cubicBezTo>
                <a:cubicBezTo>
                  <a:pt x="2873967" y="4512640"/>
                  <a:pt x="2152962" y="5789152"/>
                  <a:pt x="1232596" y="5880438"/>
                </a:cubicBezTo>
                <a:cubicBezTo>
                  <a:pt x="821731" y="4919837"/>
                  <a:pt x="1024051" y="4561663"/>
                  <a:pt x="0" y="2998634"/>
                </a:cubicBezTo>
                <a:cubicBezTo>
                  <a:pt x="63285" y="2020605"/>
                  <a:pt x="1256122" y="978029"/>
                  <a:pt x="1319407" y="0"/>
                </a:cubicBezTo>
                <a:close/>
              </a:path>
              <a:path w="2882154" h="5880438" fill="none">
                <a:moveTo>
                  <a:pt x="1319407" y="0"/>
                </a:moveTo>
                <a:cubicBezTo>
                  <a:pt x="2214466" y="164250"/>
                  <a:pt x="1308640" y="13127"/>
                  <a:pt x="2677689" y="2841742"/>
                </a:cubicBezTo>
                <a:cubicBezTo>
                  <a:pt x="1238804" y="5878860"/>
                  <a:pt x="2152962" y="5789152"/>
                  <a:pt x="1232596" y="5880438"/>
                </a:cubicBezTo>
              </a:path>
            </a:pathLst>
          </a:custGeom>
          <a:ln w="28575">
            <a:solidFill>
              <a:schemeClr val="tx1"/>
            </a:solidFill>
            <a:headEnd type="stealth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15" name="Callout: Line 14"/>
          <p:cNvSpPr/>
          <p:nvPr/>
        </p:nvSpPr>
        <p:spPr>
          <a:xfrm>
            <a:off x="1219200" y="4314033"/>
            <a:ext cx="1752600" cy="304800"/>
          </a:xfrm>
          <a:prstGeom prst="borderCallout1">
            <a:avLst>
              <a:gd name="adj1" fmla="val 3749"/>
              <a:gd name="adj2" fmla="val 100054"/>
              <a:gd name="adj3" fmla="val -67501"/>
              <a:gd name="adj4" fmla="val 118188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</a:t>
            </a:r>
            <a:endParaRPr lang="bg-BG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Callout: Line 16"/>
          <p:cNvSpPr/>
          <p:nvPr/>
        </p:nvSpPr>
        <p:spPr>
          <a:xfrm>
            <a:off x="1562100" y="4733751"/>
            <a:ext cx="1752600" cy="304800"/>
          </a:xfrm>
          <a:prstGeom prst="borderCallout1">
            <a:avLst>
              <a:gd name="adj1" fmla="val 3749"/>
              <a:gd name="adj2" fmla="val 100054"/>
              <a:gd name="adj3" fmla="val -140001"/>
              <a:gd name="adj4" fmla="val 136014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TCP</a:t>
            </a:r>
            <a:endParaRPr lang="bg-BG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Callout: Line 17"/>
          <p:cNvSpPr/>
          <p:nvPr/>
        </p:nvSpPr>
        <p:spPr>
          <a:xfrm>
            <a:off x="1888382" y="5153469"/>
            <a:ext cx="1752600" cy="304800"/>
          </a:xfrm>
          <a:prstGeom prst="borderCallout1">
            <a:avLst>
              <a:gd name="adj1" fmla="val 3749"/>
              <a:gd name="adj2" fmla="val 100054"/>
              <a:gd name="adj3" fmla="val -192501"/>
              <a:gd name="adj4" fmla="val 152971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</a:t>
            </a:r>
            <a:endParaRPr lang="bg-BG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Callout: Line 18"/>
          <p:cNvSpPr/>
          <p:nvPr/>
        </p:nvSpPr>
        <p:spPr>
          <a:xfrm>
            <a:off x="2286000" y="5571569"/>
            <a:ext cx="1752600" cy="304800"/>
          </a:xfrm>
          <a:prstGeom prst="borderCallout1">
            <a:avLst>
              <a:gd name="adj1" fmla="val 3749"/>
              <a:gd name="adj2" fmla="val 100054"/>
              <a:gd name="adj3" fmla="val -247501"/>
              <a:gd name="adj4" fmla="val 159058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Ethernet</a:t>
            </a:r>
            <a:endParaRPr lang="bg-BG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Callout: Line 23"/>
          <p:cNvSpPr/>
          <p:nvPr/>
        </p:nvSpPr>
        <p:spPr>
          <a:xfrm flipH="1">
            <a:off x="9067800" y="4314033"/>
            <a:ext cx="1752600" cy="304800"/>
          </a:xfrm>
          <a:prstGeom prst="borderCallout1">
            <a:avLst>
              <a:gd name="adj1" fmla="val 3749"/>
              <a:gd name="adj2" fmla="val 100054"/>
              <a:gd name="adj3" fmla="val -67501"/>
              <a:gd name="adj4" fmla="val 118188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</a:t>
            </a:r>
            <a:endParaRPr lang="bg-BG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Callout: Line 24"/>
          <p:cNvSpPr/>
          <p:nvPr/>
        </p:nvSpPr>
        <p:spPr>
          <a:xfrm flipH="1">
            <a:off x="8763000" y="4733751"/>
            <a:ext cx="1752600" cy="304800"/>
          </a:xfrm>
          <a:prstGeom prst="borderCallout1">
            <a:avLst>
              <a:gd name="adj1" fmla="val 3749"/>
              <a:gd name="adj2" fmla="val 100054"/>
              <a:gd name="adj3" fmla="val -140001"/>
              <a:gd name="adj4" fmla="val 136014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TCP</a:t>
            </a:r>
            <a:endParaRPr lang="bg-BG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Callout: Line 25"/>
          <p:cNvSpPr/>
          <p:nvPr/>
        </p:nvSpPr>
        <p:spPr>
          <a:xfrm flipH="1">
            <a:off x="8458200" y="5153469"/>
            <a:ext cx="1752600" cy="304800"/>
          </a:xfrm>
          <a:prstGeom prst="borderCallout1">
            <a:avLst>
              <a:gd name="adj1" fmla="val 3749"/>
              <a:gd name="adj2" fmla="val 100054"/>
              <a:gd name="adj3" fmla="val -192501"/>
              <a:gd name="adj4" fmla="val 152971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</a:t>
            </a:r>
            <a:endParaRPr lang="bg-BG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Callout: Line 26"/>
          <p:cNvSpPr/>
          <p:nvPr/>
        </p:nvSpPr>
        <p:spPr>
          <a:xfrm flipH="1">
            <a:off x="8001000" y="5571569"/>
            <a:ext cx="1752600" cy="304800"/>
          </a:xfrm>
          <a:prstGeom prst="borderCallout1">
            <a:avLst>
              <a:gd name="adj1" fmla="val 3749"/>
              <a:gd name="adj2" fmla="val 100054"/>
              <a:gd name="adj3" fmla="val -247501"/>
              <a:gd name="adj4" fmla="val 159058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Ethernet</a:t>
            </a:r>
            <a:endParaRPr lang="bg-BG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Flowchart: Alternate Process 15"/>
          <p:cNvSpPr/>
          <p:nvPr/>
        </p:nvSpPr>
        <p:spPr>
          <a:xfrm>
            <a:off x="4908277" y="5377304"/>
            <a:ext cx="2286000" cy="953453"/>
          </a:xfrm>
          <a:prstGeom prst="flowChartAlternateProcess">
            <a:avLst/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 (wires / air / fiber)</a:t>
            </a:r>
            <a:endParaRPr lang="bg-BG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Arc 12"/>
          <p:cNvSpPr/>
          <p:nvPr/>
        </p:nvSpPr>
        <p:spPr>
          <a:xfrm rot="5400000">
            <a:off x="4293632" y="607052"/>
            <a:ext cx="3223736" cy="5715000"/>
          </a:xfrm>
          <a:custGeom>
            <a:avLst/>
            <a:gdLst>
              <a:gd name="connsiteX0" fmla="*/ 1942454 w 3505200"/>
              <a:gd name="connsiteY0" fmla="*/ 17368 h 5902912"/>
              <a:gd name="connsiteX1" fmla="*/ 3505132 w 3505200"/>
              <a:gd name="connsiteY1" fmla="*/ 2977445 h 5902912"/>
              <a:gd name="connsiteX2" fmla="*/ 1855643 w 3505200"/>
              <a:gd name="connsiteY2" fmla="*/ 5897806 h 5902912"/>
              <a:gd name="connsiteX3" fmla="*/ 1752600 w 3505200"/>
              <a:gd name="connsiteY3" fmla="*/ 2951456 h 5902912"/>
              <a:gd name="connsiteX4" fmla="*/ 1942454 w 3505200"/>
              <a:gd name="connsiteY4" fmla="*/ 17368 h 5902912"/>
              <a:gd name="connsiteX0" fmla="*/ 1942454 w 3505200"/>
              <a:gd name="connsiteY0" fmla="*/ 17368 h 5902912"/>
              <a:gd name="connsiteX1" fmla="*/ 3505132 w 3505200"/>
              <a:gd name="connsiteY1" fmla="*/ 2977445 h 5902912"/>
              <a:gd name="connsiteX2" fmla="*/ 1855643 w 3505200"/>
              <a:gd name="connsiteY2" fmla="*/ 5897806 h 5902912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053746 w 2882154"/>
              <a:gd name="connsiteY1" fmla="*/ 2960077 h 5880438"/>
              <a:gd name="connsiteX2" fmla="*/ 1232596 w 2882154"/>
              <a:gd name="connsiteY2" fmla="*/ 5880438 h 5880438"/>
              <a:gd name="connsiteX0" fmla="*/ 1319407 w 3140318"/>
              <a:gd name="connsiteY0" fmla="*/ 0 h 5880438"/>
              <a:gd name="connsiteX1" fmla="*/ 2882085 w 3140318"/>
              <a:gd name="connsiteY1" fmla="*/ 2960077 h 5880438"/>
              <a:gd name="connsiteX2" fmla="*/ 1232596 w 3140318"/>
              <a:gd name="connsiteY2" fmla="*/ 5880438 h 5880438"/>
              <a:gd name="connsiteX3" fmla="*/ 0 w 3140318"/>
              <a:gd name="connsiteY3" fmla="*/ 2998634 h 5880438"/>
              <a:gd name="connsiteX4" fmla="*/ 1319407 w 3140318"/>
              <a:gd name="connsiteY4" fmla="*/ 0 h 5880438"/>
              <a:gd name="connsiteX0" fmla="*/ 1319407 w 3140318"/>
              <a:gd name="connsiteY0" fmla="*/ 0 h 5880438"/>
              <a:gd name="connsiteX1" fmla="*/ 3140268 w 3140318"/>
              <a:gd name="connsiteY1" fmla="*/ 2970834 h 5880438"/>
              <a:gd name="connsiteX2" fmla="*/ 1232596 w 3140318"/>
              <a:gd name="connsiteY2" fmla="*/ 5880438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677689 w 2882154"/>
              <a:gd name="connsiteY1" fmla="*/ 2841742 h 5880438"/>
              <a:gd name="connsiteX2" fmla="*/ 1232596 w 2882154"/>
              <a:gd name="connsiteY2" fmla="*/ 5880438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677689 w 2882154"/>
              <a:gd name="connsiteY1" fmla="*/ 2841742 h 5880438"/>
              <a:gd name="connsiteX2" fmla="*/ 1232596 w 2882154"/>
              <a:gd name="connsiteY2" fmla="*/ 5880438 h 5880438"/>
              <a:gd name="connsiteX0" fmla="*/ 1319407 w 2882154"/>
              <a:gd name="connsiteY0" fmla="*/ 0 h 5880438"/>
              <a:gd name="connsiteX1" fmla="*/ 2882085 w 2882154"/>
              <a:gd name="connsiteY1" fmla="*/ 2960077 h 5880438"/>
              <a:gd name="connsiteX2" fmla="*/ 1232596 w 2882154"/>
              <a:gd name="connsiteY2" fmla="*/ 5880438 h 5880438"/>
              <a:gd name="connsiteX3" fmla="*/ 0 w 2882154"/>
              <a:gd name="connsiteY3" fmla="*/ 2998634 h 5880438"/>
              <a:gd name="connsiteX4" fmla="*/ 1319407 w 2882154"/>
              <a:gd name="connsiteY4" fmla="*/ 0 h 5880438"/>
              <a:gd name="connsiteX0" fmla="*/ 1319407 w 2882154"/>
              <a:gd name="connsiteY0" fmla="*/ 0 h 5880438"/>
              <a:gd name="connsiteX1" fmla="*/ 2677689 w 2882154"/>
              <a:gd name="connsiteY1" fmla="*/ 2841742 h 5880438"/>
              <a:gd name="connsiteX2" fmla="*/ 1232596 w 2882154"/>
              <a:gd name="connsiteY2" fmla="*/ 5880438 h 5880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82154" h="5880438" stroke="0" extrusionOk="0">
                <a:moveTo>
                  <a:pt x="1319407" y="0"/>
                </a:moveTo>
                <a:cubicBezTo>
                  <a:pt x="2214466" y="164250"/>
                  <a:pt x="2890014" y="1443895"/>
                  <a:pt x="2882085" y="2960077"/>
                </a:cubicBezTo>
                <a:cubicBezTo>
                  <a:pt x="2873967" y="4512640"/>
                  <a:pt x="2152962" y="5789152"/>
                  <a:pt x="1232596" y="5880438"/>
                </a:cubicBezTo>
                <a:cubicBezTo>
                  <a:pt x="821731" y="4919837"/>
                  <a:pt x="1024051" y="4561663"/>
                  <a:pt x="0" y="2998634"/>
                </a:cubicBezTo>
                <a:cubicBezTo>
                  <a:pt x="63285" y="2020605"/>
                  <a:pt x="1256122" y="978029"/>
                  <a:pt x="1319407" y="0"/>
                </a:cubicBezTo>
                <a:close/>
              </a:path>
              <a:path w="2882154" h="5880438" fill="none">
                <a:moveTo>
                  <a:pt x="1319407" y="0"/>
                </a:moveTo>
                <a:cubicBezTo>
                  <a:pt x="2214466" y="164250"/>
                  <a:pt x="1308640" y="13127"/>
                  <a:pt x="2677689" y="2841742"/>
                </a:cubicBezTo>
                <a:cubicBezTo>
                  <a:pt x="1238804" y="5878860"/>
                  <a:pt x="2152962" y="5789152"/>
                  <a:pt x="1232596" y="5880438"/>
                </a:cubicBezTo>
              </a:path>
            </a:pathLst>
          </a:custGeom>
          <a:ln w="28575">
            <a:solidFill>
              <a:schemeClr val="tx1"/>
            </a:solidFill>
            <a:headEnd type="oval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30" name="Flowchart: Alternate Process 29"/>
          <p:cNvSpPr/>
          <p:nvPr/>
        </p:nvSpPr>
        <p:spPr>
          <a:xfrm>
            <a:off x="3686585" y="1915052"/>
            <a:ext cx="2133600" cy="527804"/>
          </a:xfrm>
          <a:prstGeom prst="flowChartAlternateProcess">
            <a:avLst/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Request</a:t>
            </a:r>
            <a:endParaRPr lang="bg-BG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Flowchart: Alternate Process 30"/>
          <p:cNvSpPr/>
          <p:nvPr/>
        </p:nvSpPr>
        <p:spPr>
          <a:xfrm>
            <a:off x="6156462" y="1915051"/>
            <a:ext cx="2133600" cy="527804"/>
          </a:xfrm>
          <a:prstGeom prst="flowChartAlternateProcess">
            <a:avLst/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Response</a:t>
            </a:r>
            <a:endParaRPr lang="bg-BG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3886200" y="1752600"/>
            <a:ext cx="1752600" cy="0"/>
          </a:xfrm>
          <a:prstGeom prst="straightConnector1">
            <a:avLst/>
          </a:prstGeom>
          <a:ln w="28575">
            <a:solidFill>
              <a:schemeClr val="tx1"/>
            </a:solidFill>
            <a:headEnd type="oval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6248400" y="1752600"/>
            <a:ext cx="1828800" cy="0"/>
          </a:xfrm>
          <a:prstGeom prst="straightConnector1">
            <a:avLst/>
          </a:prstGeom>
          <a:ln w="28575">
            <a:solidFill>
              <a:schemeClr val="tx1"/>
            </a:solidFill>
            <a:headEnd type="oval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0847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7" grpId="0" animBg="1"/>
      <p:bldP spid="18" grpId="0" animBg="1"/>
      <p:bldP spid="19" grpId="0" animBg="1"/>
      <p:bldP spid="24" grpId="0" animBg="1"/>
      <p:bldP spid="25" grpId="0" animBg="1"/>
      <p:bldP spid="26" grpId="0" animBg="1"/>
      <p:bldP spid="27" grpId="0" animBg="1"/>
      <p:bldP spid="16" grpId="0" animBg="1"/>
      <p:bldP spid="29" grpId="0" animBg="1"/>
      <p:bldP spid="30" grpId="0" animBg="1"/>
      <p:bldP spid="30" grpId="1" animBg="1"/>
      <p:bldP spid="31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228528" y="1405704"/>
            <a:ext cx="8632995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24937" y="3276641"/>
            <a:ext cx="2882677" cy="3119781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69111" y="1801182"/>
            <a:ext cx="8012370" cy="460804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400" b="1" dirty="0">
                <a:solidFill>
                  <a:schemeClr val="bg2"/>
                </a:solidFill>
              </a:rPr>
              <a:t>HTTP:</a:t>
            </a:r>
          </a:p>
          <a:p>
            <a:pPr lvl="1">
              <a:buClr>
                <a:schemeClr val="bg2"/>
              </a:buClr>
            </a:pPr>
            <a:r>
              <a:rPr lang="en-US" b="1" dirty="0">
                <a:solidFill>
                  <a:schemeClr val="accent1"/>
                </a:solidFill>
              </a:rPr>
              <a:t>HTML</a:t>
            </a:r>
            <a:r>
              <a:rPr lang="en-US" dirty="0">
                <a:solidFill>
                  <a:schemeClr val="bg2"/>
                </a:solidFill>
              </a:rPr>
              <a:t> Forms &amp; Actions.</a:t>
            </a:r>
          </a:p>
          <a:p>
            <a:pPr lvl="1">
              <a:buClr>
                <a:schemeClr val="bg2"/>
              </a:buClr>
            </a:pPr>
            <a:r>
              <a:rPr lang="en-US" b="1" dirty="0">
                <a:solidFill>
                  <a:schemeClr val="accent1"/>
                </a:solidFill>
              </a:rPr>
              <a:t>URLs</a:t>
            </a:r>
          </a:p>
          <a:p>
            <a:pPr lvl="1">
              <a:buClr>
                <a:schemeClr val="bg2"/>
              </a:buClr>
            </a:pPr>
            <a:r>
              <a:rPr lang="en-US" b="1" dirty="0">
                <a:solidFill>
                  <a:schemeClr val="accent1"/>
                </a:solidFill>
              </a:rPr>
              <a:t>Request</a:t>
            </a:r>
          </a:p>
          <a:p>
            <a:pPr lvl="1">
              <a:buClr>
                <a:schemeClr val="bg2"/>
              </a:buClr>
            </a:pPr>
            <a:r>
              <a:rPr lang="en-US" b="1" dirty="0">
                <a:solidFill>
                  <a:schemeClr val="accent1"/>
                </a:solidFill>
              </a:rPr>
              <a:t>Response</a:t>
            </a:r>
          </a:p>
          <a:p>
            <a:pPr>
              <a:buClr>
                <a:schemeClr val="bg2"/>
              </a:buClr>
            </a:pPr>
            <a:r>
              <a:rPr lang="en-US" b="1" dirty="0">
                <a:solidFill>
                  <a:schemeClr val="accent1"/>
                </a:solidFill>
              </a:rPr>
              <a:t>Web</a:t>
            </a:r>
            <a:r>
              <a:rPr lang="en-US" b="1" dirty="0">
                <a:solidFill>
                  <a:schemeClr val="bg2"/>
                </a:solidFill>
              </a:rPr>
              <a:t> </a:t>
            </a:r>
            <a:r>
              <a:rPr lang="en-US" b="1" dirty="0">
                <a:solidFill>
                  <a:schemeClr val="accent1"/>
                </a:solidFill>
              </a:rPr>
              <a:t>Server</a:t>
            </a:r>
            <a:r>
              <a:rPr lang="en-US" b="1" dirty="0">
                <a:solidFill>
                  <a:schemeClr val="bg2"/>
                </a:solidFill>
              </a:rPr>
              <a:t>:</a:t>
            </a:r>
          </a:p>
          <a:p>
            <a:pPr lvl="1">
              <a:buClr>
                <a:schemeClr val="bg2"/>
              </a:buClr>
            </a:pPr>
            <a:r>
              <a:rPr lang="en-US" b="1" dirty="0">
                <a:solidFill>
                  <a:schemeClr val="accent1"/>
                </a:solidFill>
              </a:rPr>
              <a:t>Web</a:t>
            </a:r>
            <a:r>
              <a:rPr lang="en-US" b="1" dirty="0">
                <a:solidFill>
                  <a:schemeClr val="bg2"/>
                </a:solidFill>
              </a:rPr>
              <a:t> </a:t>
            </a:r>
            <a:r>
              <a:rPr lang="en-US" b="1" dirty="0">
                <a:solidFill>
                  <a:schemeClr val="accent1"/>
                </a:solidFill>
              </a:rPr>
              <a:t>Communication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9078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800" dirty="0">
                <a:solidFill>
                  <a:srgbClr val="234465"/>
                </a:solidFill>
              </a:rPr>
              <a:t>Questions?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53892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56A635-7DCB-4737-9977-C486C791F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/>
              <a:t>SoftUni</a:t>
            </a:r>
            <a:r>
              <a:rPr lang="en-GB" b="1" dirty="0"/>
              <a:t> Diamond Partners</a:t>
            </a:r>
            <a:endParaRPr lang="bg-BG" dirty="0"/>
          </a:p>
        </p:txBody>
      </p:sp>
      <p:pic>
        <p:nvPicPr>
          <p:cNvPr id="17" name="Picture 16" descr="Graphical user interface, text, applicatio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17217D7-0BF6-4D9E-8E3B-E4C13EC5C3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2" t="2384" r="19064" b="23051"/>
          <a:stretch/>
        </p:blipFill>
        <p:spPr>
          <a:xfrm>
            <a:off x="585251" y="2823602"/>
            <a:ext cx="2217855" cy="1092173"/>
          </a:xfrm>
          <a:prstGeom prst="rect">
            <a:avLst/>
          </a:prstGeom>
        </p:spPr>
      </p:pic>
      <p:pic>
        <p:nvPicPr>
          <p:cNvPr id="20" name="Picture 19" descr="Text&#10;&#10;Description automatically generated with low confidence">
            <a:hlinkClick r:id="rId4"/>
            <a:extLst>
              <a:ext uri="{FF2B5EF4-FFF2-40B4-BE49-F238E27FC236}">
                <a16:creationId xmlns:a16="http://schemas.microsoft.com/office/drawing/2014/main" id="{04A6A894-8A9A-4E5B-88D1-24F9A2F848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658" y="1068463"/>
            <a:ext cx="2089504" cy="1639964"/>
          </a:xfrm>
          <a:prstGeom prst="rect">
            <a:avLst/>
          </a:prstGeom>
        </p:spPr>
      </p:pic>
      <p:pic>
        <p:nvPicPr>
          <p:cNvPr id="25" name="Picture 24" descr="Graphical user interface&#10;&#10;Description automatically generated with low confidence">
            <a:hlinkClick r:id="rId6"/>
            <a:extLst>
              <a:ext uri="{FF2B5EF4-FFF2-40B4-BE49-F238E27FC236}">
                <a16:creationId xmlns:a16="http://schemas.microsoft.com/office/drawing/2014/main" id="{83257898-7623-4DC1-92DC-C5AD2AC74C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517" y="1367878"/>
            <a:ext cx="2045805" cy="2515334"/>
          </a:xfrm>
          <a:prstGeom prst="rect">
            <a:avLst/>
          </a:prstGeom>
        </p:spPr>
      </p:pic>
      <p:pic>
        <p:nvPicPr>
          <p:cNvPr id="27" name="Picture 26" descr="Logo&#10;&#10;Description automatically generated with low confidence">
            <a:hlinkClick r:id="rId8"/>
            <a:extLst>
              <a:ext uri="{FF2B5EF4-FFF2-40B4-BE49-F238E27FC236}">
                <a16:creationId xmlns:a16="http://schemas.microsoft.com/office/drawing/2014/main" id="{C179D76D-17E7-4F4E-9808-BBF903658DA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8" t="16985" r="2532" b="21422"/>
          <a:stretch/>
        </p:blipFill>
        <p:spPr>
          <a:xfrm>
            <a:off x="3593620" y="3099687"/>
            <a:ext cx="4455001" cy="540001"/>
          </a:xfrm>
          <a:prstGeom prst="rect">
            <a:avLst/>
          </a:prstGeom>
        </p:spPr>
      </p:pic>
      <p:pic>
        <p:nvPicPr>
          <p:cNvPr id="30" name="Picture 29" descr="Logo&#10;&#10;Description automatically generated">
            <a:hlinkClick r:id="rId10"/>
            <a:extLst>
              <a:ext uri="{FF2B5EF4-FFF2-40B4-BE49-F238E27FC236}">
                <a16:creationId xmlns:a16="http://schemas.microsoft.com/office/drawing/2014/main" id="{93F033DD-94F4-4599-9D64-B6A8BF46466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91" y="1249982"/>
            <a:ext cx="1824182" cy="1276927"/>
          </a:xfrm>
          <a:prstGeom prst="rect">
            <a:avLst/>
          </a:prstGeom>
        </p:spPr>
      </p:pic>
      <p:pic>
        <p:nvPicPr>
          <p:cNvPr id="22" name="Picture 21" descr="Text&#10;&#10;Description automatically generated with low confidence">
            <a:hlinkClick r:id="rId12"/>
            <a:extLst>
              <a:ext uri="{FF2B5EF4-FFF2-40B4-BE49-F238E27FC236}">
                <a16:creationId xmlns:a16="http://schemas.microsoft.com/office/drawing/2014/main" id="{2D9A9160-CFB1-4198-B631-320EFBF99E2C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029" y="1793140"/>
            <a:ext cx="2376275" cy="535946"/>
          </a:xfrm>
          <a:prstGeom prst="rect">
            <a:avLst/>
          </a:prstGeom>
        </p:spPr>
      </p:pic>
      <p:pic>
        <p:nvPicPr>
          <p:cNvPr id="21" name="Picture 20" descr="Logo, company name&#10;&#10;Description automatically generated">
            <a:hlinkClick r:id="rId14"/>
            <a:extLst>
              <a:ext uri="{FF2B5EF4-FFF2-40B4-BE49-F238E27FC236}">
                <a16:creationId xmlns:a16="http://schemas.microsoft.com/office/drawing/2014/main" id="{B2C7AFA4-B03B-4F90-BCF5-42B64D45FD93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4" t="27513" r="15212" b="31480"/>
          <a:stretch/>
        </p:blipFill>
        <p:spPr>
          <a:xfrm>
            <a:off x="877702" y="5756803"/>
            <a:ext cx="1704391" cy="759297"/>
          </a:xfrm>
          <a:prstGeom prst="rect">
            <a:avLst/>
          </a:prstGeom>
        </p:spPr>
      </p:pic>
      <p:pic>
        <p:nvPicPr>
          <p:cNvPr id="28" name="Picture 27" descr="A picture containing logo&#10;&#10;Description automatically generated">
            <a:hlinkClick r:id="rId16"/>
            <a:extLst>
              <a:ext uri="{FF2B5EF4-FFF2-40B4-BE49-F238E27FC236}">
                <a16:creationId xmlns:a16="http://schemas.microsoft.com/office/drawing/2014/main" id="{8D7EE580-66D1-490E-AB52-9AAD1973ADF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02" y="4261665"/>
            <a:ext cx="1827471" cy="1092173"/>
          </a:xfrm>
          <a:prstGeom prst="rect">
            <a:avLst/>
          </a:prstGeom>
        </p:spPr>
      </p:pic>
      <p:pic>
        <p:nvPicPr>
          <p:cNvPr id="29" name="Picture 28" descr="Logo, company name&#10;&#10;Description automatically generated">
            <a:hlinkClick r:id="rId18"/>
            <a:extLst>
              <a:ext uri="{FF2B5EF4-FFF2-40B4-BE49-F238E27FC236}">
                <a16:creationId xmlns:a16="http://schemas.microsoft.com/office/drawing/2014/main" id="{D90A1DB9-C677-4980-898B-02F96A34874B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5" t="30252" r="7839" b="28040"/>
          <a:stretch/>
        </p:blipFill>
        <p:spPr>
          <a:xfrm>
            <a:off x="8454322" y="4248225"/>
            <a:ext cx="2700000" cy="765000"/>
          </a:xfrm>
          <a:prstGeom prst="rect">
            <a:avLst/>
          </a:prstGeom>
        </p:spPr>
      </p:pic>
      <p:pic>
        <p:nvPicPr>
          <p:cNvPr id="31" name="Picture 30" descr="Logo&#10;&#10;Description automatically generated">
            <a:hlinkClick r:id="rId20"/>
            <a:extLst>
              <a:ext uri="{FF2B5EF4-FFF2-40B4-BE49-F238E27FC236}">
                <a16:creationId xmlns:a16="http://schemas.microsoft.com/office/drawing/2014/main" id="{51539337-EA92-4DEC-B27C-1C96A708D31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611" y="4109323"/>
            <a:ext cx="3711886" cy="1327171"/>
          </a:xfrm>
          <a:prstGeom prst="rect">
            <a:avLst/>
          </a:prstGeom>
        </p:spPr>
      </p:pic>
      <p:pic>
        <p:nvPicPr>
          <p:cNvPr id="32" name="Picture 31" descr="Logo&#10;&#10;Description automatically generated">
            <a:hlinkClick r:id="rId22"/>
            <a:extLst>
              <a:ext uri="{FF2B5EF4-FFF2-40B4-BE49-F238E27FC236}">
                <a16:creationId xmlns:a16="http://schemas.microsoft.com/office/drawing/2014/main" id="{F70938FD-B0F5-423E-8C2C-99B884B6B04A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322" y="5499000"/>
            <a:ext cx="2657856" cy="916485"/>
          </a:xfrm>
          <a:prstGeom prst="rect">
            <a:avLst/>
          </a:prstGeom>
        </p:spPr>
      </p:pic>
      <p:pic>
        <p:nvPicPr>
          <p:cNvPr id="33" name="Picture 32" descr="A picture containing logo&#10;&#10;Description automatically generated">
            <a:hlinkClick r:id="rId24"/>
            <a:extLst>
              <a:ext uri="{FF2B5EF4-FFF2-40B4-BE49-F238E27FC236}">
                <a16:creationId xmlns:a16="http://schemas.microsoft.com/office/drawing/2014/main" id="{FFB981A5-A282-4429-A0A1-AD728C389669}"/>
              </a:ext>
            </a:extLst>
          </p:cNvPr>
          <p:cNvPicPr>
            <a:picLocks noChangeAspect="1"/>
          </p:cNvPicPr>
          <p:nvPr/>
        </p:nvPicPr>
        <p:blipFill>
          <a:blip r:embed="rId2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500" y="5436494"/>
            <a:ext cx="2391414" cy="114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74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0D5FB3-68F2-49D8-A153-8BAD1305EF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53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E22D599-06AA-45AE-9605-321A51F18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Educational Partners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F98D6B-A014-49DE-BFE5-4440AB6347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588" y="1804627"/>
            <a:ext cx="4042163" cy="3991238"/>
          </a:xfrm>
          <a:prstGeom prst="rect">
            <a:avLst/>
          </a:prstGeo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D59668-3C9A-4BAE-83AF-92CB45919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001" y="2264942"/>
            <a:ext cx="3284393" cy="3070608"/>
          </a:xfrm>
          <a:prstGeom prst="rect">
            <a:avLst/>
          </a:prstGeom>
          <a:ln w="28575">
            <a:solidFill>
              <a:srgbClr val="44546A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99261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Body"/>
          <p:cNvSpPr>
            <a:spLocks noGrp="1"/>
          </p:cNvSpPr>
          <p:nvPr>
            <p:ph idx="4294967295"/>
          </p:nvPr>
        </p:nvSpPr>
        <p:spPr>
          <a:xfrm>
            <a:off x="190404" y="1179000"/>
            <a:ext cx="8695596" cy="54900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/>
            <a:r>
              <a:rPr lang="en-US" sz="3000" noProof="1">
                <a:hlinkClick r:id="rId3"/>
              </a:rPr>
              <a:t>softuni.bg</a:t>
            </a:r>
            <a:r>
              <a:rPr lang="en-US" sz="3000" noProof="1"/>
              <a:t>, </a:t>
            </a:r>
            <a:r>
              <a:rPr lang="en-US" sz="3000" noProof="1">
                <a:hlinkClick r:id="rId4"/>
              </a:rPr>
              <a:t>about.softuni.bg</a:t>
            </a:r>
            <a:r>
              <a:rPr lang="en-US" sz="30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/>
            <a:r>
              <a:rPr lang="en-US" sz="3000" noProof="1">
                <a:hlinkClick r:id="rId5"/>
              </a:rPr>
              <a:t>softuni.foundation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@ Facebook</a:t>
            </a:r>
          </a:p>
          <a:p>
            <a:pPr lvl="1"/>
            <a:r>
              <a:rPr lang="en-US" sz="3000" noProof="1">
                <a:hlinkClick r:id="rId6"/>
              </a:rPr>
              <a:t>facebook.com/SoftwareUniversity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Forums</a:t>
            </a:r>
          </a:p>
          <a:p>
            <a:pPr lvl="1"/>
            <a:r>
              <a:rPr lang="en-US" sz="3000" dirty="0">
                <a:hlinkClick r:id="rId7"/>
              </a:rPr>
              <a:t>forum.softuni.bg</a:t>
            </a:r>
            <a:endParaRPr lang="en-US" sz="3000" noProof="1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418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11818096" cy="54558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This course (slides, examples, demos, exercises, homework, documents, videos and other assets) is </a:t>
            </a:r>
            <a:r>
              <a:rPr lang="en-US" b="1" dirty="0"/>
              <a:t>copyrighted content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Unauthorized copy, reproduction or use is illegal</a:t>
            </a:r>
          </a:p>
          <a:p>
            <a:pPr>
              <a:lnSpc>
                <a:spcPct val="120000"/>
              </a:lnSpc>
            </a:pPr>
            <a:r>
              <a:rPr lang="en-US" dirty="0"/>
              <a:t>© SoftUni – </a:t>
            </a:r>
            <a:r>
              <a:rPr lang="en-US" dirty="0">
                <a:hlinkClick r:id="rId3"/>
              </a:rPr>
              <a:t>https://about.softuni.bg/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© Software University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A10A2585-858C-4B1E-8846-27CF1C15729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5023" y="4445455"/>
            <a:ext cx="1930977" cy="2043545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bg-BG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653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3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Request Methods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92001" y="1151122"/>
            <a:ext cx="11804822" cy="5570355"/>
          </a:xfrm>
          <a:prstGeom prst="rect">
            <a:avLst/>
          </a:prstGeom>
        </p:spPr>
        <p:txBody>
          <a:bodyPr/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en-GB" b="1" dirty="0">
                <a:solidFill>
                  <a:schemeClr val="bg1"/>
                </a:solidFill>
              </a:rPr>
              <a:t>HTTP</a:t>
            </a:r>
            <a:r>
              <a:rPr lang="en-GB" dirty="0"/>
              <a:t> defines </a:t>
            </a:r>
            <a:r>
              <a:rPr lang="en-GB" b="1" dirty="0">
                <a:solidFill>
                  <a:schemeClr val="bg1"/>
                </a:solidFill>
              </a:rPr>
              <a:t>methods</a:t>
            </a:r>
            <a:r>
              <a:rPr lang="en-GB" dirty="0"/>
              <a:t> to indicate the desired action to be </a:t>
            </a:r>
            <a:br>
              <a:rPr lang="en-GB" dirty="0"/>
            </a:br>
            <a:r>
              <a:rPr lang="en-GB" dirty="0"/>
              <a:t>performed on the identified resource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940568"/>
              </p:ext>
            </p:extLst>
          </p:nvPr>
        </p:nvGraphicFramePr>
        <p:xfrm>
          <a:off x="1903412" y="2971800"/>
          <a:ext cx="6712588" cy="2651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6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259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3200" dirty="0">
                          <a:effectLst/>
                        </a:rPr>
                        <a:t>Method</a:t>
                      </a:r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200" dirty="0">
                          <a:effectLst/>
                        </a:rPr>
                        <a:t>Description</a:t>
                      </a:r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Retrieve / load a resource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2800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/>
                        <a:t>Create / store a resource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2800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/>
                        <a:t>Update a resource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50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Remove a resource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87347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192001" y="1796840"/>
            <a:ext cx="11804822" cy="483256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dirty="0"/>
              <a:t>HTTP request:</a:t>
            </a:r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r>
              <a:rPr lang="en-GB" dirty="0"/>
              <a:t>HTTP response:</a:t>
            </a:r>
          </a:p>
        </p:txBody>
      </p:sp>
      <p:sp>
        <p:nvSpPr>
          <p:cNvPr id="47718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Conversation: Example</a:t>
            </a:r>
          </a:p>
        </p:txBody>
      </p:sp>
      <p:sp>
        <p:nvSpPr>
          <p:cNvPr id="477188" name="Text Box 4"/>
          <p:cNvSpPr txBox="1">
            <a:spLocks noChangeArrowheads="1"/>
          </p:cNvSpPr>
          <p:nvPr/>
        </p:nvSpPr>
        <p:spPr bwMode="auto">
          <a:xfrm>
            <a:off x="3505200" y="3413656"/>
            <a:ext cx="7696200" cy="304698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HTTP/1.1</a:t>
            </a:r>
            <a:r>
              <a:rPr lang="en-US" sz="24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200 OK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Date: Mon, 5 Jul 2020 13:09:03 GMT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Server: Microsoft-HTTPAPI/2.0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Last-Modified: </a:t>
            </a:r>
            <a:r>
              <a:rPr lang="sv-SE" sz="2400" b="1" noProof="1">
                <a:latin typeface="Consolas" pitchFamily="49" charset="0"/>
                <a:cs typeface="Consolas" pitchFamily="49" charset="0"/>
              </a:rPr>
              <a:t>Mon, 12 Jul 2014 15:33:23 GMT</a:t>
            </a:r>
            <a:endParaRPr lang="en-US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Content-Length: 54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i="1" noProof="1">
                <a:latin typeface="Consolas" pitchFamily="49" charset="0"/>
                <a:cs typeface="Consolas" pitchFamily="49" charset="0"/>
              </a:rPr>
              <a:t>&lt;CRLF&gt;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&lt;html&gt;&lt;title&gt;Hello&lt;/title&gt;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Welcome to our site&lt;/html&gt;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8031001" y="5022277"/>
            <a:ext cx="3825000" cy="998230"/>
          </a:xfrm>
          <a:prstGeom prst="wedgeRoundRectCallout">
            <a:avLst>
              <a:gd name="adj1" fmla="val -120791"/>
              <a:gd name="adj2" fmla="val -53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The empty line denotes the end of the response header</a:t>
            </a: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3505200" y="1392040"/>
            <a:ext cx="70866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GET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 /</a:t>
            </a:r>
            <a:r>
              <a:rPr lang="en-GB" sz="2400" b="1" noProof="1">
                <a:latin typeface="Consolas" pitchFamily="49" charset="0"/>
                <a:cs typeface="Consolas" pitchFamily="49" charset="0"/>
              </a:rPr>
              <a:t>courses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/javascript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HTTP/1.1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Host: www.softuni.bg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User-Agent: Mozilla/5.0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i="1" noProof="1">
                <a:latin typeface="Consolas" pitchFamily="49" charset="0"/>
                <a:cs typeface="Consolas" pitchFamily="49" charset="0"/>
              </a:rPr>
              <a:t>&lt;CRLF&gt;</a:t>
            </a: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626000" y="2109825"/>
            <a:ext cx="3901736" cy="990847"/>
          </a:xfrm>
          <a:prstGeom prst="wedgeRoundRectCallout">
            <a:avLst>
              <a:gd name="adj1" fmla="val -121114"/>
              <a:gd name="adj2" fmla="val 22298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The empty line denotes the end of the request header</a:t>
            </a: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95924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477188" grpId="0" animBg="1"/>
      <p:bldP spid="11" grpId="0" animBg="1"/>
      <p:bldP spid="12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605" y="1143001"/>
            <a:ext cx="3250793" cy="3250793"/>
          </a:xfrm>
          <a:prstGeom prst="rect">
            <a:avLst/>
          </a:prstGeom>
        </p:spPr>
      </p:pic>
      <p:sp>
        <p:nvSpPr>
          <p:cNvPr id="2" name="Заглавие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/>
              <a:t>URL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/>
              <a:t>Uniform Resource Locator</a:t>
            </a:r>
          </a:p>
        </p:txBody>
      </p:sp>
    </p:spTree>
    <p:extLst>
      <p:ext uri="{BB962C8B-B14F-4D97-AF65-F5344CB8AC3E}">
        <p14:creationId xmlns:p14="http://schemas.microsoft.com/office/powerpoint/2010/main" val="410162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3"/>
          <p:cNvSpPr txBox="1">
            <a:spLocks noChangeArrowheads="1"/>
          </p:cNvSpPr>
          <p:nvPr/>
        </p:nvSpPr>
        <p:spPr>
          <a:xfrm>
            <a:off x="192001" y="2510972"/>
            <a:ext cx="11804822" cy="4210505"/>
          </a:xfrm>
          <a:prstGeom prst="rect">
            <a:avLst/>
          </a:prstGeom>
        </p:spPr>
        <p:txBody>
          <a:bodyPr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</a:pPr>
            <a:r>
              <a:rPr lang="en-US" sz="3000" dirty="0"/>
              <a:t>URL is a formatted string, consisting of:</a:t>
            </a:r>
          </a:p>
          <a:p>
            <a:pPr lvl="1"/>
            <a:r>
              <a:rPr lang="en-US" sz="2800" dirty="0"/>
              <a:t>Protocol for communicating (</a:t>
            </a:r>
            <a:r>
              <a:rPr lang="en-US" sz="2800" b="1" dirty="0">
                <a:solidFill>
                  <a:schemeClr val="bg1"/>
                </a:solidFill>
                <a:cs typeface="Consolas" pitchFamily="49" charset="0"/>
              </a:rPr>
              <a:t>http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bg1"/>
                </a:solidFill>
                <a:cs typeface="Consolas" pitchFamily="49" charset="0"/>
              </a:rPr>
              <a:t>ftp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bg1"/>
                </a:solidFill>
                <a:cs typeface="Consolas" pitchFamily="49" charset="0"/>
              </a:rPr>
              <a:t>https</a:t>
            </a:r>
            <a:r>
              <a:rPr lang="en-US" sz="2800" dirty="0"/>
              <a:t>...) – HTTP in most cases</a:t>
            </a:r>
          </a:p>
          <a:p>
            <a:pPr lvl="1"/>
            <a:r>
              <a:rPr lang="en-US" sz="2800" dirty="0"/>
              <a:t>Host or IP address (</a:t>
            </a:r>
            <a:r>
              <a:rPr lang="en-US" sz="2800" b="1" noProof="1">
                <a:solidFill>
                  <a:schemeClr val="bg1"/>
                </a:solidFill>
                <a:cs typeface="Consolas" pitchFamily="49" charset="0"/>
              </a:rPr>
              <a:t>www.softuni.bg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bg1"/>
                </a:solidFill>
                <a:cs typeface="Consolas" pitchFamily="49" charset="0"/>
              </a:rPr>
              <a:t>gmail.com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bg1"/>
                </a:solidFill>
                <a:cs typeface="Consolas" pitchFamily="49" charset="0"/>
              </a:rPr>
              <a:t>127.0.0.1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bg1"/>
                </a:solidFill>
                <a:cs typeface="Consolas" pitchFamily="49" charset="0"/>
              </a:rPr>
              <a:t>web</a:t>
            </a:r>
            <a:r>
              <a:rPr lang="en-US" sz="2800" dirty="0"/>
              <a:t>)</a:t>
            </a:r>
          </a:p>
          <a:p>
            <a:pPr lvl="1"/>
            <a:r>
              <a:rPr lang="en-US" sz="2800" dirty="0"/>
              <a:t>Port (the default port is </a:t>
            </a:r>
            <a:r>
              <a:rPr lang="en-US" sz="2800" b="1" dirty="0">
                <a:solidFill>
                  <a:schemeClr val="bg1"/>
                </a:solidFill>
              </a:rPr>
              <a:t>80</a:t>
            </a:r>
            <a:r>
              <a:rPr lang="en-US" sz="2800" dirty="0"/>
              <a:t>) – a number in range [0…65535]</a:t>
            </a:r>
          </a:p>
          <a:p>
            <a:pPr lvl="1"/>
            <a:r>
              <a:rPr lang="en-US" sz="2800" dirty="0"/>
              <a:t>Path (</a:t>
            </a:r>
            <a:r>
              <a:rPr lang="en-US" sz="2800" b="1" dirty="0">
                <a:solidFill>
                  <a:schemeClr val="bg1"/>
                </a:solidFill>
                <a:cs typeface="Consolas" panose="020B0609020204030204" pitchFamily="49" charset="0"/>
              </a:rPr>
              <a:t>/forum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bg1"/>
                </a:solidFill>
              </a:rPr>
              <a:t>/path/</a:t>
            </a:r>
            <a:r>
              <a:rPr lang="en-US" sz="2800" b="1" noProof="1">
                <a:solidFill>
                  <a:schemeClr val="bg1"/>
                </a:solidFill>
                <a:cs typeface="Consolas" pitchFamily="49" charset="0"/>
              </a:rPr>
              <a:t>index.html</a:t>
            </a:r>
            <a:r>
              <a:rPr lang="en-US" sz="2800" dirty="0"/>
              <a:t>)</a:t>
            </a:r>
          </a:p>
          <a:p>
            <a:pPr lvl="1"/>
            <a:r>
              <a:rPr lang="en-US" sz="2800" dirty="0"/>
              <a:t>Query string (</a:t>
            </a:r>
            <a:r>
              <a:rPr lang="en-US" sz="2800" b="1" dirty="0">
                <a:solidFill>
                  <a:schemeClr val="bg1"/>
                </a:solidFill>
                <a:cs typeface="Consolas" pitchFamily="49" charset="0"/>
              </a:rPr>
              <a:t>?</a:t>
            </a:r>
            <a:r>
              <a:rPr lang="en-US" sz="2800" b="1" noProof="1">
                <a:solidFill>
                  <a:schemeClr val="bg1"/>
                </a:solidFill>
                <a:cs typeface="Consolas" pitchFamily="49" charset="0"/>
              </a:rPr>
              <a:t>id=27&amp;lang=en</a:t>
            </a:r>
            <a:r>
              <a:rPr lang="en-US" sz="2800" dirty="0"/>
              <a:t>)</a:t>
            </a:r>
          </a:p>
          <a:p>
            <a:pPr lvl="1"/>
            <a:r>
              <a:rPr lang="en-US" sz="2800" dirty="0"/>
              <a:t>Fragment (</a:t>
            </a:r>
            <a:r>
              <a:rPr lang="en-US" sz="2800" b="1" dirty="0">
                <a:solidFill>
                  <a:schemeClr val="bg1"/>
                </a:solidFill>
                <a:cs typeface="Consolas" panose="020B0609020204030204" pitchFamily="49" charset="0"/>
              </a:rPr>
              <a:t>#lectures</a:t>
            </a:r>
            <a:r>
              <a:rPr lang="en-US" sz="2800" dirty="0"/>
              <a:t>) – used on the client to navigate to some section</a:t>
            </a:r>
          </a:p>
        </p:txBody>
      </p:sp>
      <p:sp>
        <p:nvSpPr>
          <p:cNvPr id="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404" y="40341"/>
            <a:ext cx="9577597" cy="1110780"/>
          </a:xfrm>
        </p:spPr>
        <p:txBody>
          <a:bodyPr/>
          <a:lstStyle/>
          <a:p>
            <a:r>
              <a:rPr lang="en-US" sz="3600" dirty="0"/>
              <a:t>Uniform Resource Locator (URL)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741000" y="1740574"/>
            <a:ext cx="10412154" cy="1007577"/>
            <a:chOff x="708027" y="2221403"/>
            <a:chExt cx="10412154" cy="1007577"/>
          </a:xfrm>
        </p:grpSpPr>
        <p:sp>
          <p:nvSpPr>
            <p:cNvPr id="25" name="Right Brace 24"/>
            <p:cNvSpPr/>
            <p:nvPr/>
          </p:nvSpPr>
          <p:spPr>
            <a:xfrm rot="5400000">
              <a:off x="1158772" y="1975444"/>
              <a:ext cx="228600" cy="720519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08027" y="2526268"/>
              <a:ext cx="11297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/>
                <a:t>Protocol</a:t>
              </a:r>
            </a:p>
          </p:txBody>
        </p:sp>
        <p:sp>
          <p:nvSpPr>
            <p:cNvPr id="27" name="Right Brace 26"/>
            <p:cNvSpPr/>
            <p:nvPr/>
          </p:nvSpPr>
          <p:spPr>
            <a:xfrm rot="5400000">
              <a:off x="2855912" y="1497504"/>
              <a:ext cx="228600" cy="1676400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576064" y="2521095"/>
              <a:ext cx="8070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/>
                <a:t>Host</a:t>
              </a:r>
            </a:p>
          </p:txBody>
        </p:sp>
        <p:sp>
          <p:nvSpPr>
            <p:cNvPr id="29" name="Right Brace 28"/>
            <p:cNvSpPr/>
            <p:nvPr/>
          </p:nvSpPr>
          <p:spPr>
            <a:xfrm rot="5400000">
              <a:off x="4186109" y="2010396"/>
              <a:ext cx="228600" cy="650616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970338" y="2521094"/>
              <a:ext cx="6670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/>
                <a:t>Port</a:t>
              </a:r>
            </a:p>
          </p:txBody>
        </p:sp>
        <p:sp>
          <p:nvSpPr>
            <p:cNvPr id="31" name="Right Brace 30"/>
            <p:cNvSpPr/>
            <p:nvPr/>
          </p:nvSpPr>
          <p:spPr>
            <a:xfrm rot="5400000">
              <a:off x="5858666" y="1147461"/>
              <a:ext cx="228601" cy="2376489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646478" y="2521094"/>
              <a:ext cx="6670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/>
                <a:t>Path</a:t>
              </a:r>
            </a:p>
          </p:txBody>
        </p:sp>
        <p:sp>
          <p:nvSpPr>
            <p:cNvPr id="33" name="Right Brace 32"/>
            <p:cNvSpPr/>
            <p:nvPr/>
          </p:nvSpPr>
          <p:spPr>
            <a:xfrm rot="5400000">
              <a:off x="8304209" y="1230806"/>
              <a:ext cx="228603" cy="2209801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694612" y="2521094"/>
              <a:ext cx="14386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/>
                <a:t>Query String</a:t>
              </a:r>
            </a:p>
          </p:txBody>
        </p:sp>
        <p:sp>
          <p:nvSpPr>
            <p:cNvPr id="35" name="Right Brace 34"/>
            <p:cNvSpPr/>
            <p:nvPr/>
          </p:nvSpPr>
          <p:spPr>
            <a:xfrm rot="5400000">
              <a:off x="10247310" y="1649903"/>
              <a:ext cx="228601" cy="1371601"/>
            </a:xfrm>
            <a:prstGeom prst="righ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591057" y="2515117"/>
              <a:ext cx="15291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/>
                <a:t>Fragment</a:t>
              </a:r>
            </a:p>
          </p:txBody>
        </p:sp>
      </p:grpSp>
      <p:sp>
        <p:nvSpPr>
          <p:cNvPr id="37" name="Rectangle 4"/>
          <p:cNvSpPr>
            <a:spLocks noChangeArrowheads="1"/>
          </p:cNvSpPr>
          <p:nvPr/>
        </p:nvSpPr>
        <p:spPr bwMode="auto">
          <a:xfrm>
            <a:off x="963609" y="1216804"/>
            <a:ext cx="10366376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http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://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localhost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: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8080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/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demo/index.html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?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id=27&amp;lang=en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#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lecture</a:t>
            </a: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8092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/>
    </p:bldLst>
  </p:timing>
</p:sld>
</file>

<file path=ppt/theme/theme1.xml><?xml version="1.0" encoding="utf-8"?>
<a:theme xmlns:a="http://schemas.openxmlformats.org/drawingml/2006/main" name="SoftUni">
  <a:themeElements>
    <a:clrScheme name="SoftUni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4E63F92689E2344800622A05AA3C338" ma:contentTypeVersion="11" ma:contentTypeDescription="Create a new document." ma:contentTypeScope="" ma:versionID="751d4df124d08e8eeaed9e09bd730c87">
  <xsd:schema xmlns:xsd="http://www.w3.org/2001/XMLSchema" xmlns:xs="http://www.w3.org/2001/XMLSchema" xmlns:p="http://schemas.microsoft.com/office/2006/metadata/properties" xmlns:ns2="d0d25b69-8e68-4841-9284-bd8f9504d222" xmlns:ns3="b7aee57a-33bc-479a-b375-2a9789967078" targetNamespace="http://schemas.microsoft.com/office/2006/metadata/properties" ma:root="true" ma:fieldsID="7658afe1348e94be8b1f18a0700c18f3" ns2:_="" ns3:_="">
    <xsd:import namespace="d0d25b69-8e68-4841-9284-bd8f9504d222"/>
    <xsd:import namespace="b7aee57a-33bc-479a-b375-2a978996707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d25b69-8e68-4841-9284-bd8f9504d22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aee57a-33bc-479a-b375-2a978996707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BCEAD9A-443F-45F2-9C1D-E9153BF95F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d25b69-8e68-4841-9284-bd8f9504d222"/>
    <ds:schemaRef ds:uri="b7aee57a-33bc-479a-b375-2a97899670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84093E-B3BE-4195-9EC9-45C217AF089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99DAA1-E9B1-422C-A4D6-9BD57DA0A60A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3879</TotalTime>
  <Words>2384</Words>
  <Application>Microsoft Office PowerPoint</Application>
  <PresentationFormat>Widescreen</PresentationFormat>
  <Paragraphs>478</Paragraphs>
  <Slides>55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맑은 고딕</vt:lpstr>
      <vt:lpstr>Arial</vt:lpstr>
      <vt:lpstr>Calibri</vt:lpstr>
      <vt:lpstr>Consolas</vt:lpstr>
      <vt:lpstr>Noto Sans Symbols</vt:lpstr>
      <vt:lpstr>Wingdings</vt:lpstr>
      <vt:lpstr>Wingdings 2</vt:lpstr>
      <vt:lpstr>SoftUni</vt:lpstr>
      <vt:lpstr>HTTP Protocol​</vt:lpstr>
      <vt:lpstr>Table of Content</vt:lpstr>
      <vt:lpstr>Questions?</vt:lpstr>
      <vt:lpstr>HTTP Basics​</vt:lpstr>
      <vt:lpstr>Hyper Text Transfer Protocol</vt:lpstr>
      <vt:lpstr>HTTP Request Methods</vt:lpstr>
      <vt:lpstr>HTTP Conversation: Example</vt:lpstr>
      <vt:lpstr>URL</vt:lpstr>
      <vt:lpstr>Uniform Resource Locator (URL)</vt:lpstr>
      <vt:lpstr>URL Encoding</vt:lpstr>
      <vt:lpstr>Valid and Invalid URLs – Examples</vt:lpstr>
      <vt:lpstr>HTTP Request​</vt:lpstr>
      <vt:lpstr>HTTP Request Message</vt:lpstr>
      <vt:lpstr>HTTP GET Request – Example</vt:lpstr>
      <vt:lpstr>HTTP POST Request – Example</vt:lpstr>
      <vt:lpstr>HTTP Response​</vt:lpstr>
      <vt:lpstr>HTTP Response Message</vt:lpstr>
      <vt:lpstr>HTTP Response – Example</vt:lpstr>
      <vt:lpstr>HTTP Response Codes</vt:lpstr>
      <vt:lpstr>HTTP Error Response – Example</vt:lpstr>
      <vt:lpstr>Browser Redirection</vt:lpstr>
      <vt:lpstr>Content-Type and Disposition</vt:lpstr>
      <vt:lpstr>MIME and Media Types</vt:lpstr>
      <vt:lpstr>What is MIME?</vt:lpstr>
      <vt:lpstr>Common MIME Media Types</vt:lpstr>
      <vt:lpstr>HTTP Tools</vt:lpstr>
      <vt:lpstr>HTTP Tools for Developers – Browser (1)</vt:lpstr>
      <vt:lpstr>HTTP Tools for Developers – Browser (2)</vt:lpstr>
      <vt:lpstr>HTTP Tools for Developers – Postman</vt:lpstr>
      <vt:lpstr>HTTP Tools for Developers – Insomnia</vt:lpstr>
      <vt:lpstr>Web Server</vt:lpstr>
      <vt:lpstr>What is a Web Server?</vt:lpstr>
      <vt:lpstr>Web Server Work Model (1)</vt:lpstr>
      <vt:lpstr>Web Server Work Model (2)</vt:lpstr>
      <vt:lpstr>Web Server Work Model (3)</vt:lpstr>
      <vt:lpstr>Most Popular Web Servers (W3Techs) </vt:lpstr>
      <vt:lpstr>Most Popular Web Servers (NetCraft) </vt:lpstr>
      <vt:lpstr>HTML Forms</vt:lpstr>
      <vt:lpstr>HTML Forms – Action Attribute</vt:lpstr>
      <vt:lpstr>HTML Forms – Method Attribute (1) </vt:lpstr>
      <vt:lpstr>HTML Forms – Method Attribute (2)</vt:lpstr>
      <vt:lpstr>URL Encoded Form Data – Example</vt:lpstr>
      <vt:lpstr>HTTP/2</vt:lpstr>
      <vt:lpstr>What's HTTP/2</vt:lpstr>
      <vt:lpstr>What's New?</vt:lpstr>
      <vt:lpstr>HTTP/2 Multiplexing</vt:lpstr>
      <vt:lpstr>HTTP/2</vt:lpstr>
      <vt:lpstr>HTTP/2 Server Push</vt:lpstr>
      <vt:lpstr>What's HTTP/3</vt:lpstr>
      <vt:lpstr>Summary</vt:lpstr>
      <vt:lpstr>Questions?</vt:lpstr>
      <vt:lpstr>SoftUni Diamond Partners</vt:lpstr>
      <vt:lpstr>Educational Partners</vt:lpstr>
      <vt:lpstr>Trainings @ Software University (SoftUni)</vt:lpstr>
      <vt:lpstr>License</vt:lpstr>
    </vt:vector>
  </TitlesOfParts>
  <Company>SoftUni – https://about.softuni.bg/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 Protocol</dc:title>
  <dc:subject>Software Development</dc:subject>
  <dc:creator>Software University</dc:creator>
  <cp:keywords>Sofware University; SoftUni; programming; coding; software development; education; training; course; курс; програмиране; кодене; кодиране; СофтУни</cp:keywords>
  <dc:description>© SoftUni – https://about.softuni.bg/
© Software University – https://softuni.bg
Copyrighted document. Unauthorized copy, reproduction or use is not permitted.</dc:description>
  <cp:lastModifiedBy>StiuIvanov</cp:lastModifiedBy>
  <cp:revision>90</cp:revision>
  <dcterms:created xsi:type="dcterms:W3CDTF">2018-05-23T13:08:44Z</dcterms:created>
  <dcterms:modified xsi:type="dcterms:W3CDTF">2022-05-13T10:54:25Z</dcterms:modified>
  <cp:category>Spring Fundamentals Couse @ SoftUni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0x010100B4E63F92689E2344800622A05AA3C338</vt:lpwstr>
  </property>
</Properties>
</file>

<file path=docProps/thumbnail.jpeg>
</file>